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5" r:id="rId2"/>
  </p:sldMasterIdLst>
  <p:notesMasterIdLst>
    <p:notesMasterId r:id="rId50"/>
  </p:notesMasterIdLst>
  <p:handoutMasterIdLst>
    <p:handoutMasterId r:id="rId51"/>
  </p:handoutMasterIdLst>
  <p:sldIdLst>
    <p:sldId id="370" r:id="rId3"/>
    <p:sldId id="369" r:id="rId4"/>
    <p:sldId id="278" r:id="rId5"/>
    <p:sldId id="329" r:id="rId6"/>
    <p:sldId id="330" r:id="rId7"/>
    <p:sldId id="264" r:id="rId8"/>
    <p:sldId id="360" r:id="rId9"/>
    <p:sldId id="331" r:id="rId10"/>
    <p:sldId id="343" r:id="rId11"/>
    <p:sldId id="265" r:id="rId12"/>
    <p:sldId id="347" r:id="rId13"/>
    <p:sldId id="335" r:id="rId14"/>
    <p:sldId id="350" r:id="rId15"/>
    <p:sldId id="361" r:id="rId16"/>
    <p:sldId id="260" r:id="rId17"/>
    <p:sldId id="263" r:id="rId18"/>
    <p:sldId id="351" r:id="rId19"/>
    <p:sldId id="368" r:id="rId20"/>
    <p:sldId id="336" r:id="rId21"/>
    <p:sldId id="340" r:id="rId22"/>
    <p:sldId id="277" r:id="rId23"/>
    <p:sldId id="270" r:id="rId24"/>
    <p:sldId id="353" r:id="rId25"/>
    <p:sldId id="371" r:id="rId26"/>
    <p:sldId id="282" r:id="rId27"/>
    <p:sldId id="342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62" r:id="rId36"/>
    <p:sldId id="315" r:id="rId37"/>
    <p:sldId id="363" r:id="rId38"/>
    <p:sldId id="355" r:id="rId39"/>
    <p:sldId id="356" r:id="rId40"/>
    <p:sldId id="364" r:id="rId41"/>
    <p:sldId id="357" r:id="rId42"/>
    <p:sldId id="365" r:id="rId43"/>
    <p:sldId id="318" r:id="rId44"/>
    <p:sldId id="319" r:id="rId45"/>
    <p:sldId id="320" r:id="rId46"/>
    <p:sldId id="321" r:id="rId47"/>
    <p:sldId id="358" r:id="rId48"/>
    <p:sldId id="366" r:id="rId4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93162" autoAdjust="0"/>
  </p:normalViewPr>
  <p:slideViewPr>
    <p:cSldViewPr>
      <p:cViewPr varScale="1">
        <p:scale>
          <a:sx n="83" d="100"/>
          <a:sy n="83" d="100"/>
        </p:scale>
        <p:origin x="145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4641F-F6B6-433C-A91A-86818F89505C}" type="datetimeFigureOut">
              <a:rPr lang="pt-BR" smtClean="0"/>
              <a:t>05/03/2015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8F296-68CA-481E-8F22-83A46AD0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87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3D1F9-863C-41E4-99FD-1E98BCF9BEA8}" type="datetimeFigureOut">
              <a:rPr lang="pt-BR" smtClean="0"/>
              <a:pPr/>
              <a:t>05/03/2015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A55F2-6A71-4275-9FEB-1A55AD89B02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97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A55F2-6A71-4275-9FEB-1A55AD89B02B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5040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A55F2-6A71-4275-9FEB-1A55AD89B02B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3618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EBC328-F3DC-4CA9-B5AC-73F5F276C7C5}" type="slidenum">
              <a:rPr lang="pt-BR"/>
              <a:pPr/>
              <a:t>21</a:t>
            </a:fld>
            <a:endParaRPr lang="pt-BR"/>
          </a:p>
        </p:txBody>
      </p:sp>
      <p:sp>
        <p:nvSpPr>
          <p:cNvPr id="121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9881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6E6BE-DE05-49D7-8C3D-94C9DABFAD15}" type="slidenum">
              <a:rPr lang="pt-BR"/>
              <a:pPr/>
              <a:t>23</a:t>
            </a:fld>
            <a:endParaRPr lang="pt-BR"/>
          </a:p>
        </p:txBody>
      </p:sp>
      <p:sp>
        <p:nvSpPr>
          <p:cNvPr id="104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5406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6E6BE-DE05-49D7-8C3D-94C9DABFAD15}" type="slidenum">
              <a:rPr lang="pt-BR"/>
              <a:pPr/>
              <a:t>24</a:t>
            </a:fld>
            <a:endParaRPr lang="pt-BR"/>
          </a:p>
        </p:txBody>
      </p:sp>
      <p:sp>
        <p:nvSpPr>
          <p:cNvPr id="104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9766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EB9EEC-E4DD-41B9-9642-B94C8CE4B560}" type="slidenum">
              <a:rPr lang="pt-BR"/>
              <a:pPr/>
              <a:t>33</a:t>
            </a:fld>
            <a:endParaRPr lang="pt-BR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graphicFrame>
        <p:nvGraphicFramePr>
          <p:cNvPr id="287747" name="Group 3"/>
          <p:cNvGraphicFramePr>
            <a:graphicFrameLocks noGrp="1"/>
          </p:cNvGraphicFramePr>
          <p:nvPr/>
        </p:nvGraphicFramePr>
        <p:xfrm>
          <a:off x="922338" y="4186238"/>
          <a:ext cx="5019675" cy="4014787"/>
        </p:xfrm>
        <a:graphic>
          <a:graphicData uri="http://schemas.openxmlformats.org/drawingml/2006/table">
            <a:tbl>
              <a:tblPr/>
              <a:tblGrid>
                <a:gridCol w="5019675"/>
              </a:tblGrid>
              <a:tr h="307975">
                <a:tc>
                  <a:txBody>
                    <a:bodyPr/>
                    <a:lstStyle/>
                    <a:p>
                      <a:pPr marL="0" marR="0" lvl="0" indent="0" algn="l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780" marR="89780" marT="44890" marB="448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780" marR="89780" marT="44890" marB="448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780" marR="89780" marT="44890" marB="448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780" marR="89780" marT="44890" marB="448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780" marR="89780" marT="44890" marB="448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780" marR="89780" marT="44890" marB="448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780" marR="89780" marT="44890" marB="448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780" marR="89780" marT="44890" marB="448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780" marR="89780" marT="44890" marB="448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780" marR="89780" marT="44890" marB="448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780" marR="89780" marT="44890" marB="448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780" marR="89780" marT="44890" marB="448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780" marR="89780" marT="44890" marB="448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780" marR="89780" marT="44890" marB="448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001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9780" marR="89780" marT="44890" marB="448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81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1013" y="131763"/>
            <a:ext cx="8699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82EC94A-7D4F-4A7F-ABF9-A73B16CDC4A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76250"/>
            <a:ext cx="8437563" cy="6429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196975"/>
            <a:ext cx="8439150" cy="4465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1013" y="131763"/>
            <a:ext cx="8699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68BAB08-C833-4FCD-9315-DEAD8336E705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476250"/>
            <a:ext cx="2109787" cy="518636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76250"/>
            <a:ext cx="6176963" cy="5186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1013" y="131763"/>
            <a:ext cx="8699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654C5E6-CDEE-459C-B11A-2ECF9DB8431C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7D0065BE-0657-4A47-90AD-C21C55E16B19}" type="datetime4">
              <a:rPr lang="en-US" smtClean="0"/>
              <a:pPr/>
              <a:t>March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D47BB8AF-C16A-4836-A92D-61834B5F0BA5}" type="datetime4">
              <a:rPr lang="en-US" smtClean="0"/>
              <a:pPr/>
              <a:t>March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647D2193-4505-4A75-99BB-880C6989A757}" type="datetime4">
              <a:rPr lang="en-US" smtClean="0"/>
              <a:pPr/>
              <a:t>March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6B7D1D-D47F-4D2B-8FE7-4C7069065B20}" type="slidenum">
              <a:rPr lang="es-ES_tradn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113A18F4-33C3-445B-924C-31108C51719C}" type="datetime4">
              <a:rPr lang="en-US" smtClean="0"/>
              <a:pPr/>
              <a:t>March 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6B7D1D-D47F-4D2B-8FE7-4C7069065B20}" type="slidenum">
              <a:rPr lang="es-ES_tradn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_trad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3AF7543A-E259-478F-9E0D-57BA40E442B7}" type="datetime4">
              <a:rPr lang="en-US" smtClean="0"/>
              <a:pPr/>
              <a:t>March 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6B7D1D-D47F-4D2B-8FE7-4C7069065B20}" type="slidenum">
              <a:rPr lang="es-ES_tradn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1EFB012D-77A1-44B0-BB26-329BA1EE55C9}" type="datetime4">
              <a:rPr lang="en-US" smtClean="0"/>
              <a:pPr/>
              <a:t>March 5, 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94B7499E-3031-413E-B01E-B94970708CAA}" type="datetime4">
              <a:rPr lang="en-US" smtClean="0"/>
              <a:pPr/>
              <a:t>March 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DC7EAB0C-2220-4D0E-A0DD-DB7FA0F742F4}" type="datetime4">
              <a:rPr lang="en-US" smtClean="0"/>
              <a:pPr/>
              <a:t>March 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6B7D1D-D47F-4D2B-8FE7-4C7069065B20}" type="slidenum">
              <a:rPr lang="es-ES_tradn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76250"/>
            <a:ext cx="8437563" cy="6429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196975"/>
            <a:ext cx="8439150" cy="44656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1013" y="131763"/>
            <a:ext cx="8699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9024CB-23BA-4AA1-A542-D8A1BA5EFA4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E3416D63-31BF-4B94-B6C5-E20B2C63F515}" type="datetime4">
              <a:rPr lang="en-US" smtClean="0"/>
              <a:pPr/>
              <a:t>March 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6B7D1D-D47F-4D2B-8FE7-4C7069065B20}" type="slidenum">
              <a:rPr lang="es-ES_tradn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A16C3AA4-67BE-44F7-809A-3582401494AF}" type="datetime4">
              <a:rPr lang="en-US" smtClean="0"/>
              <a:pPr/>
              <a:t>March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6B7D1D-D47F-4D2B-8FE7-4C7069065B20}" type="slidenum">
              <a:rPr lang="es-ES_tradn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25172EEB-1769-4776-AD69-E7C1260563EB}" type="datetime4">
              <a:rPr lang="en-US" smtClean="0"/>
              <a:pPr/>
              <a:t>March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6B7D1D-D47F-4D2B-8FE7-4C7069065B20}" type="slidenum">
              <a:rPr lang="es-ES_tradn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0750" y="557213"/>
            <a:ext cx="8223250" cy="42386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1013" y="131763"/>
            <a:ext cx="8699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344FBAF-CDE6-41A8-BCD2-A5B236FA821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76250"/>
            <a:ext cx="8437563" cy="6429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196975"/>
            <a:ext cx="4143375" cy="44656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6600" y="1196975"/>
            <a:ext cx="4143375" cy="44656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1013" y="131763"/>
            <a:ext cx="8699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2EFAB55-5D5F-4265-A76F-C7D8D318D4D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1013" y="131763"/>
            <a:ext cx="8699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9837854-F8B0-4207-886C-1B4CE972CC66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76250"/>
            <a:ext cx="8437563" cy="6429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1013" y="131763"/>
            <a:ext cx="8699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3881247-CD13-4D28-B468-CD35325B94B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1013" y="131763"/>
            <a:ext cx="8699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0803CF-35DB-4D00-8986-CB2065AEF6D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1013" y="131763"/>
            <a:ext cx="8699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EAF3872-5754-4EE3-933C-296BA3D0783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1013" y="131763"/>
            <a:ext cx="8699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9C79A8F-9C6A-4D10-AD86-B6F7FA64DC27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09320"/>
            <a:ext cx="1170951" cy="4851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87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87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87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87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87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87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87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8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25000"/>
        <a:buFont typeface="Times" pitchFamily="18" charset="0"/>
        <a:buChar char="•"/>
        <a:defRPr sz="2400" b="1">
          <a:solidFill>
            <a:srgbClr val="FF0000"/>
          </a:solidFill>
          <a:latin typeface="+mn-lt"/>
          <a:ea typeface="ＭＳ Ｐゴシック" pitchFamily="34" charset="-128"/>
          <a:cs typeface="+mn-cs"/>
        </a:defRPr>
      </a:lvl1pPr>
      <a:lvl2pPr marL="768350" indent="-285750" algn="l" rtl="0" eaLnBrk="0" fontAlgn="base" hangingPunct="0">
        <a:spcBef>
          <a:spcPct val="20000"/>
        </a:spcBef>
        <a:spcAft>
          <a:spcPct val="0"/>
        </a:spcAft>
        <a:buClr>
          <a:srgbClr val="000024"/>
        </a:buClr>
        <a:buFont typeface="Wingdings" pitchFamily="2" charset="2"/>
        <a:buChar char="n"/>
        <a:defRPr sz="2200">
          <a:solidFill>
            <a:srgbClr val="000024"/>
          </a:solidFill>
          <a:latin typeface="+mn-lt"/>
          <a:ea typeface="ＭＳ Ｐゴシック" pitchFamily="34" charset="-128"/>
        </a:defRPr>
      </a:lvl2pPr>
      <a:lvl3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000024"/>
        </a:buClr>
        <a:buFont typeface="Arial" pitchFamily="34" charset="0"/>
        <a:buChar char="–"/>
        <a:defRPr sz="2000">
          <a:solidFill>
            <a:srgbClr val="000024"/>
          </a:solidFill>
          <a:latin typeface="+mn-lt"/>
          <a:ea typeface="ＭＳ Ｐゴシック" pitchFamily="34" charset="-128"/>
        </a:defRPr>
      </a:lvl3pPr>
      <a:lvl4pPr marL="1606550" indent="-228600" algn="l" rtl="0" eaLnBrk="0" fontAlgn="base" hangingPunct="0">
        <a:spcBef>
          <a:spcPct val="20000"/>
        </a:spcBef>
        <a:spcAft>
          <a:spcPct val="0"/>
        </a:spcAft>
        <a:buClr>
          <a:srgbClr val="000024"/>
        </a:buClr>
        <a:buChar char="–"/>
        <a:defRPr sz="2000">
          <a:solidFill>
            <a:srgbClr val="000024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24"/>
        </a:buClr>
        <a:buChar char="»"/>
        <a:defRPr sz="2000">
          <a:solidFill>
            <a:srgbClr val="000024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24"/>
        </a:buClr>
        <a:defRPr sz="2000">
          <a:solidFill>
            <a:srgbClr val="000024"/>
          </a:solidFill>
          <a:latin typeface="+mn-lt"/>
          <a:ea typeface="ＭＳ Ｐゴシック" pitchFamily="8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24"/>
        </a:buClr>
        <a:defRPr sz="2000">
          <a:solidFill>
            <a:srgbClr val="000024"/>
          </a:solidFill>
          <a:latin typeface="+mn-lt"/>
          <a:ea typeface="ＭＳ Ｐゴシック" pitchFamily="8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24"/>
        </a:buClr>
        <a:defRPr sz="2000">
          <a:solidFill>
            <a:srgbClr val="000024"/>
          </a:solidFill>
          <a:latin typeface="+mn-lt"/>
          <a:ea typeface="ＭＳ Ｐゴシック" pitchFamily="8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24"/>
        </a:buClr>
        <a:defRPr sz="2000">
          <a:solidFill>
            <a:srgbClr val="000024"/>
          </a:solidFill>
          <a:latin typeface="+mn-lt"/>
          <a:ea typeface="ＭＳ Ｐゴシック" pitchFamily="8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7.jpeg"/><Relationship Id="rId4" Type="http://schemas.openxmlformats.org/officeDocument/2006/relationships/slide" Target="slide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7.xml"/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46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2.png"/><Relationship Id="rId5" Type="http://schemas.openxmlformats.org/officeDocument/2006/relationships/image" Target="../media/image7.jpe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0"/>
            <a:ext cx="9326123" cy="688538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99535" y="476672"/>
            <a:ext cx="8016938" cy="98488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MASTER HOUSE </a:t>
            </a:r>
            <a:r>
              <a:rPr lang="en-US" sz="4000" b="1" dirty="0" smtClean="0">
                <a:solidFill>
                  <a:srgbClr val="FB6305"/>
                </a:solidFill>
              </a:rPr>
              <a:t>FRANCHISING</a:t>
            </a:r>
          </a:p>
          <a:p>
            <a:pPr algn="ctr"/>
            <a:r>
              <a:rPr lang="en-US" b="1" i="1" dirty="0" err="1" smtClean="0"/>
              <a:t>Treinamento</a:t>
            </a:r>
            <a:r>
              <a:rPr lang="en-US" b="1" i="1" dirty="0" smtClean="0"/>
              <a:t> </a:t>
            </a:r>
            <a:r>
              <a:rPr lang="en-US" b="1" i="1" dirty="0" err="1" smtClean="0"/>
              <a:t>sobre</a:t>
            </a:r>
            <a:r>
              <a:rPr lang="en-US" b="1" i="1" dirty="0" smtClean="0"/>
              <a:t> a </a:t>
            </a:r>
            <a:r>
              <a:rPr lang="en-US" b="1" i="1" dirty="0" err="1" smtClean="0"/>
              <a:t>metodologia</a:t>
            </a:r>
            <a:r>
              <a:rPr lang="en-US" b="1" i="1" dirty="0" smtClean="0"/>
              <a:t> </a:t>
            </a:r>
            <a:r>
              <a:rPr lang="en-US" b="1" i="1" dirty="0" smtClean="0"/>
              <a:t>PDCA de </a:t>
            </a:r>
            <a:r>
              <a:rPr lang="en-US" b="1" i="1" dirty="0" err="1" smtClean="0"/>
              <a:t>Administração</a:t>
            </a:r>
            <a:endParaRPr lang="pt-BR" b="1" i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-103709" y="6325468"/>
            <a:ext cx="4124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</a:rPr>
              <a:t>Documento protegido pelos termos da lei.</a:t>
            </a:r>
          </a:p>
          <a:p>
            <a:r>
              <a:rPr lang="pt-BR" sz="1400" b="1" dirty="0" smtClean="0">
                <a:solidFill>
                  <a:schemeClr val="bg1"/>
                </a:solidFill>
              </a:rPr>
              <a:t>Qualquer replicação deste material não é autorizada.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465668" y="3894618"/>
            <a:ext cx="217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Allan </a:t>
            </a:r>
            <a:r>
              <a:rPr lang="pt-BR" b="1" dirty="0" err="1" smtClean="0">
                <a:solidFill>
                  <a:schemeClr val="bg1"/>
                </a:solidFill>
              </a:rPr>
              <a:t>Comploier</a:t>
            </a:r>
            <a:endParaRPr lang="pt-BR" b="1" dirty="0" smtClean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168" y="2815297"/>
            <a:ext cx="239077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52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49326" y="2627290"/>
            <a:ext cx="3444875" cy="2487614"/>
            <a:chOff x="235" y="1417"/>
            <a:chExt cx="2170" cy="1567"/>
          </a:xfrm>
        </p:grpSpPr>
        <p:sp>
          <p:nvSpPr>
            <p:cNvPr id="726021" name="Line 5"/>
            <p:cNvSpPr>
              <a:spLocks noChangeShapeType="1"/>
            </p:cNvSpPr>
            <p:nvPr/>
          </p:nvSpPr>
          <p:spPr bwMode="auto">
            <a:xfrm flipV="1">
              <a:off x="670" y="2030"/>
              <a:ext cx="0" cy="7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26022" name="Line 6"/>
            <p:cNvSpPr>
              <a:spLocks noChangeShapeType="1"/>
            </p:cNvSpPr>
            <p:nvPr/>
          </p:nvSpPr>
          <p:spPr bwMode="auto">
            <a:xfrm>
              <a:off x="646" y="2772"/>
              <a:ext cx="1759" cy="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26023" name="AutoShape 7"/>
            <p:cNvSpPr>
              <a:spLocks noChangeArrowheads="1"/>
            </p:cNvSpPr>
            <p:nvPr/>
          </p:nvSpPr>
          <p:spPr bwMode="auto">
            <a:xfrm rot="10800000" flipV="1">
              <a:off x="2128" y="1504"/>
              <a:ext cx="71" cy="116"/>
            </a:xfrm>
            <a:prstGeom prst="upArrow">
              <a:avLst>
                <a:gd name="adj1" fmla="val 50000"/>
                <a:gd name="adj2" fmla="val 87324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26024" name="Text Box 8"/>
            <p:cNvSpPr txBox="1">
              <a:spLocks noChangeArrowheads="1"/>
            </p:cNvSpPr>
            <p:nvPr/>
          </p:nvSpPr>
          <p:spPr bwMode="auto">
            <a:xfrm>
              <a:off x="703" y="1417"/>
              <a:ext cx="992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b="1" dirty="0">
                  <a:solidFill>
                    <a:srgbClr val="000000"/>
                  </a:solidFill>
                </a:rPr>
                <a:t>Histórico</a:t>
              </a:r>
            </a:p>
          </p:txBody>
        </p:sp>
        <p:sp>
          <p:nvSpPr>
            <p:cNvPr id="726025" name="Text Box 9"/>
            <p:cNvSpPr txBox="1">
              <a:spLocks noChangeArrowheads="1"/>
            </p:cNvSpPr>
            <p:nvPr/>
          </p:nvSpPr>
          <p:spPr bwMode="auto">
            <a:xfrm>
              <a:off x="1680" y="1458"/>
              <a:ext cx="565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dirty="0">
                  <a:solidFill>
                    <a:srgbClr val="000000"/>
                  </a:solidFill>
                </a:rPr>
                <a:t>Melhor</a:t>
              </a:r>
            </a:p>
          </p:txBody>
        </p:sp>
        <p:sp>
          <p:nvSpPr>
            <p:cNvPr id="726026" name="Line 10"/>
            <p:cNvSpPr>
              <a:spLocks noChangeShapeType="1"/>
            </p:cNvSpPr>
            <p:nvPr/>
          </p:nvSpPr>
          <p:spPr bwMode="auto">
            <a:xfrm>
              <a:off x="1678" y="1967"/>
              <a:ext cx="0" cy="792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726027" name="Text Box 11"/>
            <p:cNvSpPr txBox="1">
              <a:spLocks noChangeArrowheads="1"/>
            </p:cNvSpPr>
            <p:nvPr/>
          </p:nvSpPr>
          <p:spPr bwMode="auto">
            <a:xfrm>
              <a:off x="1447" y="2790"/>
              <a:ext cx="490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dirty="0">
                  <a:solidFill>
                    <a:srgbClr val="000000"/>
                  </a:solidFill>
                </a:rPr>
                <a:t>Hoje</a:t>
              </a:r>
            </a:p>
          </p:txBody>
        </p:sp>
        <p:sp>
          <p:nvSpPr>
            <p:cNvPr id="726028" name="Line 12"/>
            <p:cNvSpPr>
              <a:spLocks noChangeShapeType="1"/>
            </p:cNvSpPr>
            <p:nvPr/>
          </p:nvSpPr>
          <p:spPr bwMode="auto">
            <a:xfrm>
              <a:off x="686" y="2382"/>
              <a:ext cx="9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726029" name="Text Box 13"/>
            <p:cNvSpPr txBox="1">
              <a:spLocks noChangeArrowheads="1"/>
            </p:cNvSpPr>
            <p:nvPr/>
          </p:nvSpPr>
          <p:spPr bwMode="auto">
            <a:xfrm>
              <a:off x="235" y="2245"/>
              <a:ext cx="49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>
                  <a:solidFill>
                    <a:srgbClr val="000000"/>
                  </a:solidFill>
                </a:rPr>
                <a:t>Média</a:t>
              </a:r>
            </a:p>
          </p:txBody>
        </p:sp>
        <p:sp>
          <p:nvSpPr>
            <p:cNvPr id="726030" name="Line 14"/>
            <p:cNvSpPr>
              <a:spLocks noChangeShapeType="1"/>
            </p:cNvSpPr>
            <p:nvPr/>
          </p:nvSpPr>
          <p:spPr bwMode="auto">
            <a:xfrm>
              <a:off x="1678" y="2047"/>
              <a:ext cx="69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726031" name="Text Box 15"/>
            <p:cNvSpPr txBox="1">
              <a:spLocks noChangeArrowheads="1"/>
            </p:cNvSpPr>
            <p:nvPr/>
          </p:nvSpPr>
          <p:spPr bwMode="auto">
            <a:xfrm>
              <a:off x="1882" y="1876"/>
              <a:ext cx="49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dirty="0">
                  <a:solidFill>
                    <a:srgbClr val="000000"/>
                  </a:solidFill>
                </a:rPr>
                <a:t>Meta</a:t>
              </a:r>
            </a:p>
          </p:txBody>
        </p:sp>
      </p:grpSp>
      <p:sp>
        <p:nvSpPr>
          <p:cNvPr id="726032" name="Text Box 16"/>
          <p:cNvSpPr txBox="1">
            <a:spLocks noChangeArrowheads="1"/>
          </p:cNvSpPr>
          <p:nvPr/>
        </p:nvSpPr>
        <p:spPr bwMode="auto">
          <a:xfrm>
            <a:off x="1714411" y="5239538"/>
            <a:ext cx="1689277" cy="349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36000" rIns="252000" bIns="36000">
            <a:spAutoFit/>
          </a:bodyPr>
          <a:lstStyle/>
          <a:p>
            <a:pPr marL="285750" algn="just"/>
            <a:r>
              <a:rPr lang="pt-BR" b="1" dirty="0"/>
              <a:t>Desafiadora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779962" y="2618782"/>
            <a:ext cx="3432175" cy="2538411"/>
            <a:chOff x="2841" y="1620"/>
            <a:chExt cx="2162" cy="1599"/>
          </a:xfrm>
        </p:grpSpPr>
        <p:sp>
          <p:nvSpPr>
            <p:cNvPr id="726034" name="Freeform 18"/>
            <p:cNvSpPr>
              <a:spLocks/>
            </p:cNvSpPr>
            <p:nvPr/>
          </p:nvSpPr>
          <p:spPr bwMode="auto">
            <a:xfrm rot="17507640" flipV="1">
              <a:off x="3260" y="2313"/>
              <a:ext cx="964" cy="587"/>
            </a:xfrm>
            <a:custGeom>
              <a:avLst/>
              <a:gdLst/>
              <a:ahLst/>
              <a:cxnLst>
                <a:cxn ang="0">
                  <a:pos x="0" y="569"/>
                </a:cxn>
                <a:cxn ang="0">
                  <a:pos x="148" y="447"/>
                </a:cxn>
                <a:cxn ang="0">
                  <a:pos x="385" y="457"/>
                </a:cxn>
                <a:cxn ang="0">
                  <a:pos x="504" y="328"/>
                </a:cxn>
                <a:cxn ang="0">
                  <a:pos x="724" y="329"/>
                </a:cxn>
                <a:cxn ang="0">
                  <a:pos x="906" y="192"/>
                </a:cxn>
                <a:cxn ang="0">
                  <a:pos x="1071" y="82"/>
                </a:cxn>
                <a:cxn ang="0">
                  <a:pos x="1245" y="91"/>
                </a:cxn>
                <a:cxn ang="0">
                  <a:pos x="1354" y="0"/>
                </a:cxn>
              </a:cxnLst>
              <a:rect l="0" t="0" r="r" b="b"/>
              <a:pathLst>
                <a:path w="1354" h="569">
                  <a:moveTo>
                    <a:pt x="0" y="569"/>
                  </a:moveTo>
                  <a:lnTo>
                    <a:pt x="148" y="447"/>
                  </a:lnTo>
                  <a:lnTo>
                    <a:pt x="385" y="457"/>
                  </a:lnTo>
                  <a:lnTo>
                    <a:pt x="504" y="328"/>
                  </a:lnTo>
                  <a:lnTo>
                    <a:pt x="724" y="329"/>
                  </a:lnTo>
                  <a:lnTo>
                    <a:pt x="906" y="192"/>
                  </a:lnTo>
                  <a:lnTo>
                    <a:pt x="1071" y="82"/>
                  </a:lnTo>
                  <a:lnTo>
                    <a:pt x="1245" y="91"/>
                  </a:lnTo>
                  <a:lnTo>
                    <a:pt x="1354" y="0"/>
                  </a:ln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26035" name="Line 19"/>
            <p:cNvSpPr>
              <a:spLocks noChangeShapeType="1"/>
            </p:cNvSpPr>
            <p:nvPr/>
          </p:nvSpPr>
          <p:spPr bwMode="auto">
            <a:xfrm flipV="1">
              <a:off x="3210" y="2209"/>
              <a:ext cx="0" cy="7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26036" name="Line 20"/>
            <p:cNvSpPr>
              <a:spLocks noChangeShapeType="1"/>
            </p:cNvSpPr>
            <p:nvPr/>
          </p:nvSpPr>
          <p:spPr bwMode="auto">
            <a:xfrm>
              <a:off x="3186" y="3013"/>
              <a:ext cx="1817" cy="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26039" name="Text Box 23"/>
            <p:cNvSpPr txBox="1">
              <a:spLocks noChangeArrowheads="1"/>
            </p:cNvSpPr>
            <p:nvPr/>
          </p:nvSpPr>
          <p:spPr bwMode="auto">
            <a:xfrm>
              <a:off x="3408" y="1620"/>
              <a:ext cx="102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800" b="1" dirty="0">
                  <a:solidFill>
                    <a:srgbClr val="000000"/>
                  </a:solidFill>
                </a:rPr>
                <a:t>Histórico</a:t>
              </a:r>
            </a:p>
          </p:txBody>
        </p:sp>
        <p:sp>
          <p:nvSpPr>
            <p:cNvPr id="726041" name="Line 25"/>
            <p:cNvSpPr>
              <a:spLocks noChangeShapeType="1"/>
            </p:cNvSpPr>
            <p:nvPr/>
          </p:nvSpPr>
          <p:spPr bwMode="auto">
            <a:xfrm>
              <a:off x="4252" y="2041"/>
              <a:ext cx="0" cy="792"/>
            </a:xfrm>
            <a:prstGeom prst="line">
              <a:avLst/>
            </a:prstGeom>
            <a:noFill/>
            <a:ln w="12700">
              <a:solidFill>
                <a:srgbClr val="80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726042" name="Text Box 26"/>
            <p:cNvSpPr txBox="1">
              <a:spLocks noChangeArrowheads="1"/>
            </p:cNvSpPr>
            <p:nvPr/>
          </p:nvSpPr>
          <p:spPr bwMode="auto">
            <a:xfrm>
              <a:off x="4109" y="3027"/>
              <a:ext cx="506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dirty="0">
                  <a:solidFill>
                    <a:srgbClr val="000000"/>
                  </a:solidFill>
                </a:rPr>
                <a:t>Hoje</a:t>
              </a:r>
            </a:p>
          </p:txBody>
        </p:sp>
        <p:sp>
          <p:nvSpPr>
            <p:cNvPr id="726043" name="Line 27"/>
            <p:cNvSpPr>
              <a:spLocks noChangeShapeType="1"/>
            </p:cNvSpPr>
            <p:nvPr/>
          </p:nvSpPr>
          <p:spPr bwMode="auto">
            <a:xfrm>
              <a:off x="3226" y="2561"/>
              <a:ext cx="10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726044" name="Text Box 28"/>
            <p:cNvSpPr txBox="1">
              <a:spLocks noChangeArrowheads="1"/>
            </p:cNvSpPr>
            <p:nvPr/>
          </p:nvSpPr>
          <p:spPr bwMode="auto">
            <a:xfrm>
              <a:off x="2841" y="2426"/>
              <a:ext cx="505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dirty="0">
                  <a:solidFill>
                    <a:srgbClr val="000000"/>
                  </a:solidFill>
                </a:rPr>
                <a:t>Média</a:t>
              </a:r>
            </a:p>
          </p:txBody>
        </p:sp>
        <p:sp>
          <p:nvSpPr>
            <p:cNvPr id="726045" name="Line 29"/>
            <p:cNvSpPr>
              <a:spLocks noChangeShapeType="1"/>
            </p:cNvSpPr>
            <p:nvPr/>
          </p:nvSpPr>
          <p:spPr bwMode="auto">
            <a:xfrm>
              <a:off x="4252" y="2253"/>
              <a:ext cx="71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726046" name="Text Box 30"/>
            <p:cNvSpPr txBox="1">
              <a:spLocks noChangeArrowheads="1"/>
            </p:cNvSpPr>
            <p:nvPr/>
          </p:nvSpPr>
          <p:spPr bwMode="auto">
            <a:xfrm>
              <a:off x="4468" y="2074"/>
              <a:ext cx="505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>
                  <a:solidFill>
                    <a:srgbClr val="000000"/>
                  </a:solidFill>
                </a:rPr>
                <a:t>Meta</a:t>
              </a:r>
            </a:p>
          </p:txBody>
        </p:sp>
      </p:grpSp>
      <p:sp>
        <p:nvSpPr>
          <p:cNvPr id="726047" name="Text Box 31"/>
          <p:cNvSpPr txBox="1">
            <a:spLocks noChangeArrowheads="1"/>
          </p:cNvSpPr>
          <p:nvPr/>
        </p:nvSpPr>
        <p:spPr bwMode="auto">
          <a:xfrm>
            <a:off x="5559080" y="5239538"/>
            <a:ext cx="2109264" cy="349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36000" rIns="252000" bIns="36000">
            <a:spAutoFit/>
          </a:bodyPr>
          <a:lstStyle/>
          <a:p>
            <a:pPr marL="285750" algn="just"/>
            <a:r>
              <a:rPr lang="pt-BR" b="1" dirty="0"/>
              <a:t>Não desafiadora</a:t>
            </a:r>
          </a:p>
        </p:txBody>
      </p:sp>
      <p:sp>
        <p:nvSpPr>
          <p:cNvPr id="726048" name="Text Box 32"/>
          <p:cNvSpPr txBox="1">
            <a:spLocks noChangeArrowheads="1"/>
          </p:cNvSpPr>
          <p:nvPr/>
        </p:nvSpPr>
        <p:spPr bwMode="auto">
          <a:xfrm>
            <a:off x="320947" y="1268760"/>
            <a:ext cx="7491413" cy="3804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36000" rIns="252000" bIns="36000">
            <a:spAutoFit/>
          </a:bodyPr>
          <a:lstStyle/>
          <a:p>
            <a:pPr marL="285750" algn="l">
              <a:buClr>
                <a:srgbClr val="4FB17B"/>
              </a:buClr>
            </a:pPr>
            <a:r>
              <a:rPr lang="pt-BR" sz="2000" dirty="0"/>
              <a:t>Deve ser definido com base em valores históricos do </a:t>
            </a:r>
            <a:r>
              <a:rPr lang="pt-BR" sz="2000" dirty="0" smtClean="0"/>
              <a:t>indicador:</a:t>
            </a:r>
            <a:endParaRPr lang="pt-BR" sz="2000" dirty="0"/>
          </a:p>
        </p:txBody>
      </p:sp>
      <p:sp>
        <p:nvSpPr>
          <p:cNvPr id="34" name="Título 3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Definição do valor da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meta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 rot="10800000" flipV="1">
            <a:off x="7876505" y="2708920"/>
            <a:ext cx="112713" cy="183778"/>
          </a:xfrm>
          <a:prstGeom prst="upArrow">
            <a:avLst>
              <a:gd name="adj1" fmla="val 50000"/>
              <a:gd name="adj2" fmla="val 87324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7164288" y="2636912"/>
            <a:ext cx="8969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400" dirty="0">
                <a:solidFill>
                  <a:srgbClr val="000000"/>
                </a:solidFill>
              </a:rPr>
              <a:t>Melhor</a:t>
            </a:r>
          </a:p>
        </p:txBody>
      </p:sp>
      <p:sp>
        <p:nvSpPr>
          <p:cNvPr id="37" name="Freeform 18"/>
          <p:cNvSpPr>
            <a:spLocks/>
          </p:cNvSpPr>
          <p:nvPr/>
        </p:nvSpPr>
        <p:spPr bwMode="auto">
          <a:xfrm rot="18833808" flipV="1">
            <a:off x="1727440" y="3878861"/>
            <a:ext cx="1433183" cy="729845"/>
          </a:xfrm>
          <a:custGeom>
            <a:avLst/>
            <a:gdLst/>
            <a:ahLst/>
            <a:cxnLst>
              <a:cxn ang="0">
                <a:pos x="0" y="569"/>
              </a:cxn>
              <a:cxn ang="0">
                <a:pos x="148" y="447"/>
              </a:cxn>
              <a:cxn ang="0">
                <a:pos x="385" y="457"/>
              </a:cxn>
              <a:cxn ang="0">
                <a:pos x="504" y="328"/>
              </a:cxn>
              <a:cxn ang="0">
                <a:pos x="724" y="329"/>
              </a:cxn>
              <a:cxn ang="0">
                <a:pos x="906" y="192"/>
              </a:cxn>
              <a:cxn ang="0">
                <a:pos x="1071" y="82"/>
              </a:cxn>
              <a:cxn ang="0">
                <a:pos x="1245" y="91"/>
              </a:cxn>
              <a:cxn ang="0">
                <a:pos x="1354" y="0"/>
              </a:cxn>
            </a:cxnLst>
            <a:rect l="0" t="0" r="r" b="b"/>
            <a:pathLst>
              <a:path w="1354" h="569">
                <a:moveTo>
                  <a:pt x="0" y="569"/>
                </a:moveTo>
                <a:lnTo>
                  <a:pt x="148" y="447"/>
                </a:lnTo>
                <a:lnTo>
                  <a:pt x="385" y="457"/>
                </a:lnTo>
                <a:lnTo>
                  <a:pt x="504" y="328"/>
                </a:lnTo>
                <a:lnTo>
                  <a:pt x="724" y="329"/>
                </a:lnTo>
                <a:lnTo>
                  <a:pt x="906" y="192"/>
                </a:lnTo>
                <a:lnTo>
                  <a:pt x="1071" y="82"/>
                </a:lnTo>
                <a:lnTo>
                  <a:pt x="1245" y="91"/>
                </a:lnTo>
                <a:lnTo>
                  <a:pt x="1354" y="0"/>
                </a:ln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32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Construção do gráfico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sequencial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b="7047"/>
          <a:stretch/>
        </p:blipFill>
        <p:spPr bwMode="auto">
          <a:xfrm>
            <a:off x="1324149" y="803600"/>
            <a:ext cx="7424315" cy="371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5612371" y="1700808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Média: R$ 1.570 MM</a:t>
            </a:r>
            <a:endParaRPr lang="pt-BR" sz="12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5580112" y="980728"/>
            <a:ext cx="1459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>
                <a:solidFill>
                  <a:schemeClr val="accent3"/>
                </a:solidFill>
              </a:rPr>
              <a:t>Meta: R$ 1.727 MM</a:t>
            </a:r>
            <a:endParaRPr lang="pt-BR" sz="1200" b="1" dirty="0">
              <a:solidFill>
                <a:schemeClr val="accent3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 rot="10800000">
            <a:off x="1013990" y="2333716"/>
            <a:ext cx="461665" cy="192200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pt-BR" b="1" dirty="0" smtClean="0"/>
              <a:t>Produção – R$ MM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467544" y="4869160"/>
            <a:ext cx="5498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Aumento desejado: </a:t>
            </a:r>
            <a:r>
              <a:rPr lang="pt-BR" sz="1600" dirty="0" smtClean="0"/>
              <a:t>10% (de R$ 1.570 MM para R$ 1.727 MM) </a:t>
            </a:r>
            <a:endParaRPr lang="pt-BR" sz="1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70908" y="5322694"/>
            <a:ext cx="19408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Cálculo do aumento:</a:t>
            </a:r>
            <a:endParaRPr lang="pt-BR" sz="16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555776" y="5322694"/>
            <a:ext cx="2720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(1.570 – 1.727) x 100    </a:t>
            </a:r>
            <a:r>
              <a:rPr lang="pt-BR" sz="1600" b="1" dirty="0" smtClean="0"/>
              <a:t>=  10%</a:t>
            </a:r>
            <a:r>
              <a:rPr lang="pt-BR" sz="1600" dirty="0" smtClean="0"/>
              <a:t> </a:t>
            </a:r>
            <a:endParaRPr lang="pt-BR" sz="1600" dirty="0"/>
          </a:p>
        </p:txBody>
      </p:sp>
      <p:cxnSp>
        <p:nvCxnSpPr>
          <p:cNvPr id="13" name="Conector reto 12"/>
          <p:cNvCxnSpPr/>
          <p:nvPr/>
        </p:nvCxnSpPr>
        <p:spPr>
          <a:xfrm>
            <a:off x="2699792" y="5589240"/>
            <a:ext cx="1872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285485" y="551723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1.727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67544" y="5805264"/>
            <a:ext cx="61765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Valor da meta:  </a:t>
            </a:r>
            <a:r>
              <a:rPr lang="pt-BR" sz="1600" dirty="0" smtClean="0"/>
              <a:t>Aumentar em 10% a produção da Franqueadora.</a:t>
            </a:r>
            <a:endParaRPr lang="pt-BR" sz="1600" dirty="0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516829"/>
            <a:ext cx="61817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Método para atingir resultados - PDCA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7890" name="Picture 2" descr="http://1.bp.blogspot.com/-EfNi961swzI/TVSh6vdMErI/AAAAAAAAADQ/U4UdMvz3oSU/s1600/pdca-plan-do-check-a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064389"/>
            <a:ext cx="4752528" cy="3236819"/>
          </a:xfrm>
          <a:prstGeom prst="rect">
            <a:avLst/>
          </a:prstGeom>
          <a:noFill/>
        </p:spPr>
      </p:pic>
      <p:sp>
        <p:nvSpPr>
          <p:cNvPr id="12" name="Losango 11"/>
          <p:cNvSpPr/>
          <p:nvPr/>
        </p:nvSpPr>
        <p:spPr>
          <a:xfrm>
            <a:off x="2411760" y="2924944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Losango 14"/>
          <p:cNvSpPr/>
          <p:nvPr/>
        </p:nvSpPr>
        <p:spPr>
          <a:xfrm>
            <a:off x="2699792" y="270892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Losango 15"/>
          <p:cNvSpPr/>
          <p:nvPr/>
        </p:nvSpPr>
        <p:spPr>
          <a:xfrm>
            <a:off x="3707904" y="213285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Losango 16"/>
          <p:cNvSpPr/>
          <p:nvPr/>
        </p:nvSpPr>
        <p:spPr>
          <a:xfrm>
            <a:off x="4139952" y="195283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Losango 17"/>
          <p:cNvSpPr/>
          <p:nvPr/>
        </p:nvSpPr>
        <p:spPr>
          <a:xfrm>
            <a:off x="6156176" y="249289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Losango 18"/>
          <p:cNvSpPr/>
          <p:nvPr/>
        </p:nvSpPr>
        <p:spPr>
          <a:xfrm>
            <a:off x="5868144" y="393305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Losango 20"/>
          <p:cNvSpPr/>
          <p:nvPr/>
        </p:nvSpPr>
        <p:spPr>
          <a:xfrm>
            <a:off x="2051720" y="432910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Losango 21"/>
          <p:cNvSpPr/>
          <p:nvPr/>
        </p:nvSpPr>
        <p:spPr>
          <a:xfrm>
            <a:off x="3275856" y="486916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2483768" y="292494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1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2771800" y="270892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2</a:t>
            </a:r>
            <a:endParaRPr lang="pt-BR" sz="1600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779912" y="21328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3</a:t>
            </a:r>
            <a:endParaRPr lang="pt-BR" sz="1600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4211130" y="193831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4</a:t>
            </a:r>
            <a:endParaRPr lang="pt-BR" sz="1600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228184" y="249289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5</a:t>
            </a:r>
            <a:endParaRPr lang="pt-BR" sz="16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940152" y="39330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6</a:t>
            </a:r>
            <a:endParaRPr lang="pt-BR" sz="1600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3347864" y="486916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7</a:t>
            </a:r>
            <a:endParaRPr lang="pt-BR" sz="1600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2122898" y="431458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8</a:t>
            </a:r>
            <a:endParaRPr lang="pt-BR" sz="1600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323528" y="2915652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Estabelecer metas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395536" y="2420888"/>
            <a:ext cx="220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Análise de fenômeno</a:t>
            </a:r>
            <a:endParaRPr lang="pt-BR" b="1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1907704" y="177281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Análise de processo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092574" y="1412776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Estabelecer plano de ação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6608680" y="2348880"/>
            <a:ext cx="2351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Conduzir a execução</a:t>
            </a: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do plano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6014886" y="4293096"/>
            <a:ext cx="2467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Verificar o </a:t>
            </a:r>
            <a:r>
              <a:rPr lang="pt-BR" dirty="0" err="1" smtClean="0">
                <a:solidFill>
                  <a:schemeClr val="bg1">
                    <a:lumMod val="50000"/>
                  </a:schemeClr>
                </a:solidFill>
              </a:rPr>
              <a:t>atingimento</a:t>
            </a:r>
            <a:endParaRPr lang="pt-BR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da meta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328212" y="5301208"/>
            <a:ext cx="2339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Tomar ação corretiva</a:t>
            </a: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no insucesso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21198" y="4510861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Padronizar e treinar</a:t>
            </a: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no sucesso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9" name="Imagem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504096"/>
            <a:ext cx="7520940" cy="548640"/>
          </a:xfrm>
        </p:spPr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Análise de fenômeno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r>
              <a:rPr lang="pt-BR" dirty="0"/>
              <a:t>Consiste em investigar as características específicas do problema, sob vária perspectivas.</a:t>
            </a:r>
          </a:p>
          <a:p>
            <a:endParaRPr lang="pt-BR" dirty="0"/>
          </a:p>
          <a:p>
            <a:r>
              <a:rPr lang="pt-BR" dirty="0"/>
              <a:t>Esta análise permite a visualização de onde está o problema.</a:t>
            </a:r>
          </a:p>
          <a:p>
            <a:endParaRPr lang="pt-BR" dirty="0"/>
          </a:p>
        </p:txBody>
      </p:sp>
      <p:sp>
        <p:nvSpPr>
          <p:cNvPr id="4" name="CaixaDeTexto 3">
            <a:hlinkClick r:id="rId3" action="ppaction://hlinksldjump"/>
          </p:cNvPr>
          <p:cNvSpPr txBox="1"/>
          <p:nvPr/>
        </p:nvSpPr>
        <p:spPr>
          <a:xfrm>
            <a:off x="7879267" y="2996952"/>
            <a:ext cx="1236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i="1" dirty="0" smtClean="0"/>
              <a:t>Ver exemplo</a:t>
            </a:r>
            <a:endParaRPr lang="pt-BR" sz="1600" b="1" i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Análise de fenômeno – Exemplo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9634" name="Picture 2" descr="http://www.wikinoticia.com/images/espaciodeportes.com/espaciodeportes.com.wp-content.RonaldoGord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04864"/>
            <a:ext cx="3905250" cy="3286126"/>
          </a:xfrm>
          <a:prstGeom prst="rect">
            <a:avLst/>
          </a:prstGeom>
          <a:noFill/>
        </p:spPr>
      </p:pic>
      <p:sp>
        <p:nvSpPr>
          <p:cNvPr id="5" name="Elipse 4"/>
          <p:cNvSpPr/>
          <p:nvPr/>
        </p:nvSpPr>
        <p:spPr>
          <a:xfrm>
            <a:off x="3563888" y="4005064"/>
            <a:ext cx="1296144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>
            <a:stCxn id="5" idx="1"/>
          </p:cNvCxnSpPr>
          <p:nvPr/>
        </p:nvCxnSpPr>
        <p:spPr>
          <a:xfrm rot="16200000" flipV="1">
            <a:off x="2550504" y="3002225"/>
            <a:ext cx="632409" cy="177399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55576" y="3347700"/>
            <a:ext cx="1272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PROBLEMA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Pareto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3672408"/>
          </a:xfrm>
        </p:spPr>
        <p:txBody>
          <a:bodyPr>
            <a:normAutofit/>
          </a:bodyPr>
          <a:lstStyle/>
          <a:p>
            <a:r>
              <a:rPr lang="pt-BR" dirty="0" smtClean="0"/>
              <a:t>Na análise de fenômeno, como meio de facilitar a visualização de </a:t>
            </a:r>
            <a:r>
              <a:rPr lang="pt-BR" b="1" dirty="0" smtClean="0"/>
              <a:t>onde</a:t>
            </a:r>
            <a:r>
              <a:rPr lang="pt-BR" dirty="0" smtClean="0"/>
              <a:t> está o problema, é utilizado o </a:t>
            </a:r>
            <a:r>
              <a:rPr lang="pt-BR" i="1" dirty="0" smtClean="0"/>
              <a:t>gráfico de </a:t>
            </a:r>
            <a:r>
              <a:rPr lang="pt-BR" i="1" dirty="0" err="1" smtClean="0"/>
              <a:t>Pareto</a:t>
            </a:r>
            <a:r>
              <a:rPr lang="pt-BR" i="1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Este diagrama mostra exatamente </a:t>
            </a:r>
            <a:r>
              <a:rPr lang="pt-BR" b="1" dirty="0" smtClean="0"/>
              <a:t>onde </a:t>
            </a:r>
            <a:r>
              <a:rPr lang="pt-BR" dirty="0" smtClean="0"/>
              <a:t>concentrar esforços para resolver os principais problemas.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96136" y="4509120"/>
            <a:ext cx="187220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Vilfredo</a:t>
            </a:r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Pareto</a:t>
            </a:r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pt-BR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(Paris, 15 de Julho de 1848 — </a:t>
            </a:r>
            <a:r>
              <a:rPr lang="pt-BR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Céligny</a:t>
            </a:r>
            <a:r>
              <a:rPr lang="pt-BR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19 de Agosto de 1923)</a:t>
            </a:r>
          </a:p>
          <a:p>
            <a:r>
              <a:rPr lang="pt-BR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 político, sociólogo e economista italiano.</a:t>
            </a:r>
          </a:p>
          <a:p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149080"/>
            <a:ext cx="1224136" cy="18523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Priorização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908720"/>
            <a:ext cx="8229600" cy="2116832"/>
          </a:xfrm>
        </p:spPr>
        <p:txBody>
          <a:bodyPr>
            <a:normAutofit/>
          </a:bodyPr>
          <a:lstStyle/>
          <a:p>
            <a:r>
              <a:rPr lang="pt-BR" dirty="0" smtClean="0"/>
              <a:t>Depois de estratificado o problema até um nível pré-determinado (em que entende-se que é possível agir com precisão), observamos onde estão os maiores problemas.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5496" y="3140968"/>
            <a:ext cx="8229600" cy="211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Conhecidos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os 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locais</a:t>
            </a:r>
            <a:r>
              <a:rPr kumimoji="0" lang="pt-BR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ação, podemos agir com maior eficiência, economizando tempo e dinheiro.</a:t>
            </a:r>
            <a:endParaRPr kumimoji="0" lang="pt-BR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 cstate="print"/>
          <a:srcRect b="4022"/>
          <a:stretch>
            <a:fillRect/>
          </a:stretch>
        </p:blipFill>
        <p:spPr bwMode="auto">
          <a:xfrm>
            <a:off x="611560" y="4914993"/>
            <a:ext cx="1008112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611560" y="4725144"/>
            <a:ext cx="10313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PROBLEMA</a:t>
            </a:r>
            <a:endParaRPr lang="pt-BR" sz="1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706090"/>
          </a:xfrm>
        </p:spPr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Diagrama de Árvore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5496" y="2852936"/>
            <a:ext cx="1224136" cy="138499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b="1" dirty="0" smtClean="0"/>
              <a:t>Desvio de produção</a:t>
            </a:r>
          </a:p>
          <a:p>
            <a:r>
              <a:rPr lang="pt-BR" sz="1400" b="1" dirty="0" smtClean="0"/>
              <a:t>Em relação à meta de</a:t>
            </a:r>
          </a:p>
          <a:p>
            <a:r>
              <a:rPr lang="pt-BR" sz="1400" b="1" dirty="0" smtClean="0">
                <a:solidFill>
                  <a:srgbClr val="FF0000"/>
                </a:solidFill>
              </a:rPr>
              <a:t>20%</a:t>
            </a:r>
            <a:r>
              <a:rPr lang="pt-BR" sz="1400" b="1" dirty="0" smtClean="0"/>
              <a:t> ou </a:t>
            </a:r>
            <a:r>
              <a:rPr lang="pt-BR" sz="1400" b="1" dirty="0" smtClean="0">
                <a:solidFill>
                  <a:srgbClr val="FF0000"/>
                </a:solidFill>
              </a:rPr>
              <a:t>R$ 60 MM</a:t>
            </a:r>
            <a:endParaRPr lang="pt-BR" sz="1400" b="1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979712" y="1772816"/>
            <a:ext cx="936104" cy="646331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bg1"/>
                </a:solidFill>
              </a:rPr>
              <a:t>Rede 1</a:t>
            </a:r>
          </a:p>
          <a:p>
            <a:r>
              <a:rPr lang="pt-BR" sz="1200" b="1" dirty="0" smtClean="0">
                <a:solidFill>
                  <a:schemeClr val="bg1"/>
                </a:solidFill>
              </a:rPr>
              <a:t>70% ou</a:t>
            </a:r>
          </a:p>
          <a:p>
            <a:r>
              <a:rPr lang="pt-BR" sz="1200" b="1" dirty="0" smtClean="0">
                <a:solidFill>
                  <a:schemeClr val="bg1"/>
                </a:solidFill>
              </a:rPr>
              <a:t>R$ 42MM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79712" y="4130496"/>
            <a:ext cx="936103" cy="646331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bg1"/>
                </a:solidFill>
              </a:rPr>
              <a:t>Rede 2</a:t>
            </a:r>
          </a:p>
          <a:p>
            <a:r>
              <a:rPr lang="pt-BR" sz="1200" b="1" dirty="0" smtClean="0">
                <a:solidFill>
                  <a:schemeClr val="bg1"/>
                </a:solidFill>
              </a:rPr>
              <a:t>20% ou</a:t>
            </a:r>
          </a:p>
          <a:p>
            <a:r>
              <a:rPr lang="pt-BR" sz="1200" b="1" dirty="0" smtClean="0">
                <a:solidFill>
                  <a:schemeClr val="bg1"/>
                </a:solidFill>
              </a:rPr>
              <a:t>R$ 12MM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979712" y="5210616"/>
            <a:ext cx="936104" cy="738664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dk1"/>
                </a:solidFill>
              </a:rPr>
              <a:t>Rede 3</a:t>
            </a:r>
          </a:p>
          <a:p>
            <a:r>
              <a:rPr lang="pt-BR" sz="1400" b="1" dirty="0" smtClean="0">
                <a:solidFill>
                  <a:schemeClr val="dk1"/>
                </a:solidFill>
              </a:rPr>
              <a:t>10% ou R$ 6MM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635896" y="920333"/>
            <a:ext cx="1584176" cy="492443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</a:rPr>
              <a:t>SP </a:t>
            </a:r>
            <a:r>
              <a:rPr lang="pt-BR" sz="1400" b="1" dirty="0" err="1" smtClean="0">
                <a:solidFill>
                  <a:schemeClr val="bg1"/>
                </a:solidFill>
              </a:rPr>
              <a:t>Metrop</a:t>
            </a:r>
            <a:r>
              <a:rPr lang="pt-BR" sz="1400" b="1" dirty="0" smtClean="0">
                <a:solidFill>
                  <a:schemeClr val="bg1"/>
                </a:solidFill>
              </a:rPr>
              <a:t>. 1</a:t>
            </a:r>
          </a:p>
          <a:p>
            <a:r>
              <a:rPr lang="pt-BR" sz="1200" b="1" dirty="0" smtClean="0">
                <a:solidFill>
                  <a:schemeClr val="bg1"/>
                </a:solidFill>
              </a:rPr>
              <a:t>50% ou R$ 21MM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635896" y="3152581"/>
            <a:ext cx="1584176" cy="492443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dk1"/>
                </a:solidFill>
              </a:rPr>
              <a:t>SP </a:t>
            </a:r>
            <a:r>
              <a:rPr lang="pt-BR" sz="1400" b="1" dirty="0" err="1" smtClean="0">
                <a:solidFill>
                  <a:schemeClr val="dk1"/>
                </a:solidFill>
              </a:rPr>
              <a:t>Metrop</a:t>
            </a:r>
            <a:r>
              <a:rPr lang="pt-BR" sz="1400" b="1" dirty="0" smtClean="0">
                <a:solidFill>
                  <a:schemeClr val="dk1"/>
                </a:solidFill>
              </a:rPr>
              <a:t>. 2</a:t>
            </a:r>
          </a:p>
          <a:p>
            <a:r>
              <a:rPr lang="pt-BR" sz="1200" b="1" dirty="0" smtClean="0"/>
              <a:t>20% ou R$ 8,4MM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635896" y="1880538"/>
            <a:ext cx="1584176" cy="46166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bg1"/>
                </a:solidFill>
              </a:rPr>
              <a:t>SP Interior 2</a:t>
            </a:r>
          </a:p>
          <a:p>
            <a:r>
              <a:rPr lang="pt-BR" sz="1200" b="1" dirty="0" smtClean="0">
                <a:solidFill>
                  <a:schemeClr val="bg1"/>
                </a:solidFill>
              </a:rPr>
              <a:t>30% </a:t>
            </a:r>
            <a:r>
              <a:rPr lang="pt-BR" sz="1100" b="1" dirty="0" smtClean="0">
                <a:solidFill>
                  <a:schemeClr val="bg1"/>
                </a:solidFill>
              </a:rPr>
              <a:t>ou R$ 12,6MM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635896" y="4253607"/>
            <a:ext cx="1584176" cy="492443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</a:rPr>
              <a:t>Minas Gerais</a:t>
            </a:r>
          </a:p>
          <a:p>
            <a:r>
              <a:rPr lang="pt-BR" sz="1200" b="1" dirty="0" smtClean="0">
                <a:solidFill>
                  <a:schemeClr val="bg1"/>
                </a:solidFill>
              </a:rPr>
              <a:t>80% ou R$ 9,6MM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563888" y="5456837"/>
            <a:ext cx="1584176" cy="492443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dk1"/>
                </a:solidFill>
              </a:rPr>
              <a:t>Rio de Janeiro</a:t>
            </a:r>
          </a:p>
          <a:p>
            <a:r>
              <a:rPr lang="pt-BR" sz="1200" b="1" dirty="0" smtClean="0">
                <a:solidFill>
                  <a:schemeClr val="dk1"/>
                </a:solidFill>
              </a:rPr>
              <a:t>10% ou R$ 1,2MM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724128" y="4005064"/>
            <a:ext cx="1440160" cy="46166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bg1"/>
                </a:solidFill>
              </a:rPr>
              <a:t>Sul de Minas</a:t>
            </a:r>
          </a:p>
          <a:p>
            <a:r>
              <a:rPr lang="pt-BR" sz="1200" b="1" dirty="0" smtClean="0">
                <a:solidFill>
                  <a:schemeClr val="bg1"/>
                </a:solidFill>
              </a:rPr>
              <a:t>70% ou R$ 6,7MM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724128" y="4437112"/>
            <a:ext cx="144016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200" b="1" dirty="0" smtClean="0"/>
              <a:t>Uberaba</a:t>
            </a:r>
          </a:p>
          <a:p>
            <a:r>
              <a:rPr lang="pt-BR" sz="1200" b="1" dirty="0" smtClean="0"/>
              <a:t>25% ou R$ 2,4MM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724128" y="4911551"/>
            <a:ext cx="144016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200" b="1" dirty="0" smtClean="0"/>
              <a:t>Juiz de Fora</a:t>
            </a:r>
          </a:p>
          <a:p>
            <a:r>
              <a:rPr lang="pt-BR" sz="1200" b="1" dirty="0" smtClean="0"/>
              <a:t>5% ou R$ 0,5 MM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5724128" y="1052736"/>
            <a:ext cx="144016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dk1"/>
                </a:solidFill>
              </a:rPr>
              <a:t>Tatuapé</a:t>
            </a:r>
          </a:p>
          <a:p>
            <a:r>
              <a:rPr lang="pt-BR" sz="1100" b="1" dirty="0" smtClean="0"/>
              <a:t>15% ou R$ 3,15MM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5724128" y="620688"/>
            <a:ext cx="1440160" cy="46166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bg1"/>
                </a:solidFill>
              </a:rPr>
              <a:t>Ipiranga</a:t>
            </a:r>
          </a:p>
          <a:p>
            <a:r>
              <a:rPr lang="pt-BR" sz="1100" b="1" dirty="0" smtClean="0">
                <a:solidFill>
                  <a:schemeClr val="bg1"/>
                </a:solidFill>
              </a:rPr>
              <a:t>25% ou R$ 5,25MM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5724128" y="159023"/>
            <a:ext cx="1440160" cy="46166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bg1"/>
                </a:solidFill>
              </a:rPr>
              <a:t>Guarulhos</a:t>
            </a:r>
          </a:p>
          <a:p>
            <a:r>
              <a:rPr lang="pt-BR" sz="1100" b="1" dirty="0" smtClean="0">
                <a:solidFill>
                  <a:schemeClr val="bg1"/>
                </a:solidFill>
              </a:rPr>
              <a:t>60% ou R$ 12,6MM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5724128" y="2924944"/>
            <a:ext cx="1440160" cy="46166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bg1"/>
                </a:solidFill>
              </a:rPr>
              <a:t>Barueri</a:t>
            </a:r>
          </a:p>
          <a:p>
            <a:r>
              <a:rPr lang="pt-BR" sz="1200" b="1" dirty="0" smtClean="0">
                <a:solidFill>
                  <a:schemeClr val="bg1"/>
                </a:solidFill>
              </a:rPr>
              <a:t>80% ou 6,7MM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5724128" y="3356992"/>
            <a:ext cx="1440160" cy="430887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100" b="1" dirty="0" smtClean="0">
                <a:solidFill>
                  <a:schemeClr val="dk1"/>
                </a:solidFill>
              </a:rPr>
              <a:t>Morumbi</a:t>
            </a:r>
          </a:p>
          <a:p>
            <a:r>
              <a:rPr lang="pt-BR" sz="1100" b="1" dirty="0" smtClean="0"/>
              <a:t>20% ou R$ 1,7MM</a:t>
            </a:r>
            <a:endParaRPr lang="pt-BR" sz="1100" b="1" dirty="0" smtClean="0">
              <a:solidFill>
                <a:schemeClr val="dk1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5724128" y="2132856"/>
            <a:ext cx="144016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dk1"/>
                </a:solidFill>
              </a:rPr>
              <a:t>Presidente Prudente</a:t>
            </a:r>
          </a:p>
          <a:p>
            <a:r>
              <a:rPr lang="pt-BR" sz="1200" b="1" dirty="0" smtClean="0"/>
              <a:t>10% ou R$1,3MM</a:t>
            </a:r>
            <a:endParaRPr lang="pt-BR" sz="1200" b="1" dirty="0" smtClean="0">
              <a:solidFill>
                <a:schemeClr val="dk1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5724128" y="1700808"/>
            <a:ext cx="1440160" cy="430887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100" b="1" dirty="0" smtClean="0">
                <a:solidFill>
                  <a:schemeClr val="bg1"/>
                </a:solidFill>
              </a:rPr>
              <a:t>Araraquara</a:t>
            </a:r>
          </a:p>
          <a:p>
            <a:r>
              <a:rPr lang="pt-BR" sz="1100" b="1" dirty="0" smtClean="0">
                <a:solidFill>
                  <a:schemeClr val="bg1"/>
                </a:solidFill>
              </a:rPr>
              <a:t>90% ou R$ 11,3MM</a:t>
            </a:r>
          </a:p>
        </p:txBody>
      </p:sp>
      <p:cxnSp>
        <p:nvCxnSpPr>
          <p:cNvPr id="27" name="Conector angulado 26"/>
          <p:cNvCxnSpPr>
            <a:stCxn id="4" idx="3"/>
            <a:endCxn id="5" idx="1"/>
          </p:cNvCxnSpPr>
          <p:nvPr/>
        </p:nvCxnSpPr>
        <p:spPr>
          <a:xfrm flipV="1">
            <a:off x="1259632" y="2095982"/>
            <a:ext cx="720080" cy="144945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angulado 28"/>
          <p:cNvCxnSpPr>
            <a:stCxn id="4" idx="3"/>
            <a:endCxn id="6" idx="1"/>
          </p:cNvCxnSpPr>
          <p:nvPr/>
        </p:nvCxnSpPr>
        <p:spPr>
          <a:xfrm>
            <a:off x="1259632" y="3545434"/>
            <a:ext cx="720080" cy="90822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Forma 34"/>
          <p:cNvCxnSpPr>
            <a:endCxn id="7" idx="1"/>
          </p:cNvCxnSpPr>
          <p:nvPr/>
        </p:nvCxnSpPr>
        <p:spPr>
          <a:xfrm rot="16200000" flipH="1">
            <a:off x="724218" y="4324454"/>
            <a:ext cx="2150948" cy="36004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>
            <a:stCxn id="5" idx="3"/>
            <a:endCxn id="11" idx="1"/>
          </p:cNvCxnSpPr>
          <p:nvPr/>
        </p:nvCxnSpPr>
        <p:spPr>
          <a:xfrm>
            <a:off x="2915816" y="2095982"/>
            <a:ext cx="720080" cy="153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Forma 41"/>
          <p:cNvCxnSpPr>
            <a:stCxn id="5" idx="2"/>
            <a:endCxn id="10" idx="1"/>
          </p:cNvCxnSpPr>
          <p:nvPr/>
        </p:nvCxnSpPr>
        <p:spPr>
          <a:xfrm rot="16200000" flipH="1">
            <a:off x="2552002" y="2314909"/>
            <a:ext cx="979656" cy="1188132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Forma 45"/>
          <p:cNvCxnSpPr>
            <a:stCxn id="5" idx="0"/>
            <a:endCxn id="9" idx="1"/>
          </p:cNvCxnSpPr>
          <p:nvPr/>
        </p:nvCxnSpPr>
        <p:spPr>
          <a:xfrm rot="5400000" flipH="1" flipV="1">
            <a:off x="2738700" y="875620"/>
            <a:ext cx="606261" cy="1188132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>
            <a:stCxn id="6" idx="3"/>
            <a:endCxn id="12" idx="1"/>
          </p:cNvCxnSpPr>
          <p:nvPr/>
        </p:nvCxnSpPr>
        <p:spPr>
          <a:xfrm>
            <a:off x="2915815" y="4453662"/>
            <a:ext cx="720081" cy="461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angulado 49"/>
          <p:cNvCxnSpPr>
            <a:stCxn id="6" idx="3"/>
            <a:endCxn id="13" idx="1"/>
          </p:cNvCxnSpPr>
          <p:nvPr/>
        </p:nvCxnSpPr>
        <p:spPr>
          <a:xfrm>
            <a:off x="2915815" y="4453662"/>
            <a:ext cx="648073" cy="124939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angulado 51"/>
          <p:cNvCxnSpPr>
            <a:stCxn id="9" idx="3"/>
            <a:endCxn id="19" idx="1"/>
          </p:cNvCxnSpPr>
          <p:nvPr/>
        </p:nvCxnSpPr>
        <p:spPr>
          <a:xfrm flipV="1">
            <a:off x="5220072" y="389856"/>
            <a:ext cx="504056" cy="77669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angulado 53"/>
          <p:cNvCxnSpPr>
            <a:stCxn id="9" idx="3"/>
            <a:endCxn id="18" idx="1"/>
          </p:cNvCxnSpPr>
          <p:nvPr/>
        </p:nvCxnSpPr>
        <p:spPr>
          <a:xfrm flipV="1">
            <a:off x="5220072" y="851521"/>
            <a:ext cx="504056" cy="31503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angulado 55"/>
          <p:cNvCxnSpPr>
            <a:stCxn id="9" idx="3"/>
            <a:endCxn id="17" idx="1"/>
          </p:cNvCxnSpPr>
          <p:nvPr/>
        </p:nvCxnSpPr>
        <p:spPr>
          <a:xfrm>
            <a:off x="5220072" y="1166555"/>
            <a:ext cx="504056" cy="11701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angulado 57"/>
          <p:cNvCxnSpPr>
            <a:stCxn id="11" idx="3"/>
            <a:endCxn id="23" idx="1"/>
          </p:cNvCxnSpPr>
          <p:nvPr/>
        </p:nvCxnSpPr>
        <p:spPr>
          <a:xfrm flipV="1">
            <a:off x="5220072" y="1916252"/>
            <a:ext cx="504056" cy="19511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angulado 59"/>
          <p:cNvCxnSpPr>
            <a:stCxn id="11" idx="3"/>
            <a:endCxn id="22" idx="1"/>
          </p:cNvCxnSpPr>
          <p:nvPr/>
        </p:nvCxnSpPr>
        <p:spPr>
          <a:xfrm>
            <a:off x="5220072" y="2111371"/>
            <a:ext cx="504056" cy="34465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angulado 61"/>
          <p:cNvCxnSpPr>
            <a:stCxn id="10" idx="3"/>
            <a:endCxn id="20" idx="1"/>
          </p:cNvCxnSpPr>
          <p:nvPr/>
        </p:nvCxnSpPr>
        <p:spPr>
          <a:xfrm flipV="1">
            <a:off x="5220072" y="3155777"/>
            <a:ext cx="504056" cy="24302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angulado 63"/>
          <p:cNvCxnSpPr>
            <a:stCxn id="10" idx="3"/>
            <a:endCxn id="21" idx="1"/>
          </p:cNvCxnSpPr>
          <p:nvPr/>
        </p:nvCxnSpPr>
        <p:spPr>
          <a:xfrm>
            <a:off x="5220072" y="3398803"/>
            <a:ext cx="504056" cy="17363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angulado 65"/>
          <p:cNvCxnSpPr>
            <a:stCxn id="12" idx="3"/>
            <a:endCxn id="14" idx="1"/>
          </p:cNvCxnSpPr>
          <p:nvPr/>
        </p:nvCxnSpPr>
        <p:spPr>
          <a:xfrm flipV="1">
            <a:off x="5220072" y="4235897"/>
            <a:ext cx="504056" cy="26393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angulado 67"/>
          <p:cNvCxnSpPr>
            <a:stCxn id="12" idx="3"/>
            <a:endCxn id="15" idx="1"/>
          </p:cNvCxnSpPr>
          <p:nvPr/>
        </p:nvCxnSpPr>
        <p:spPr>
          <a:xfrm>
            <a:off x="5220072" y="4499829"/>
            <a:ext cx="504056" cy="16811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angulado 69"/>
          <p:cNvCxnSpPr>
            <a:stCxn id="12" idx="3"/>
            <a:endCxn id="16" idx="1"/>
          </p:cNvCxnSpPr>
          <p:nvPr/>
        </p:nvCxnSpPr>
        <p:spPr>
          <a:xfrm>
            <a:off x="5220072" y="4499829"/>
            <a:ext cx="504056" cy="64255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 explicativo retangular com cantos arredondados 42"/>
          <p:cNvSpPr/>
          <p:nvPr/>
        </p:nvSpPr>
        <p:spPr>
          <a:xfrm>
            <a:off x="5724128" y="5445224"/>
            <a:ext cx="2088232" cy="648072"/>
          </a:xfrm>
          <a:prstGeom prst="wedgeRoundRectCallout">
            <a:avLst>
              <a:gd name="adj1" fmla="val -88079"/>
              <a:gd name="adj2" fmla="val 1359"/>
              <a:gd name="adj3" fmla="val 16667"/>
            </a:avLst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solidFill>
                  <a:schemeClr val="tx1"/>
                </a:solidFill>
              </a:rPr>
              <a:t>Vale a pena atuar? As ações</a:t>
            </a:r>
          </a:p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solidFill>
                  <a:schemeClr val="tx1"/>
                </a:solidFill>
              </a:rPr>
              <a:t>são de baixo custo e </a:t>
            </a:r>
          </a:p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solidFill>
                  <a:schemeClr val="tx1"/>
                </a:solidFill>
              </a:rPr>
              <a:t>trazem retorno?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45" name="Texto explicativo retangular com cantos arredondados 44"/>
          <p:cNvSpPr/>
          <p:nvPr/>
        </p:nvSpPr>
        <p:spPr bwMode="auto">
          <a:xfrm>
            <a:off x="7092280" y="1196752"/>
            <a:ext cx="2051720" cy="1440160"/>
          </a:xfrm>
          <a:prstGeom prst="wedgeRoundRectCallout">
            <a:avLst>
              <a:gd name="adj1" fmla="val -57424"/>
              <a:gd name="adj2" fmla="val -69870"/>
              <a:gd name="adj3" fmla="val 16667"/>
            </a:avLst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200" dirty="0" smtClean="0"/>
              <a:t>Estratificando o problema chegamos “ONDE” devemos trabalhar para aproveitarmos melhor nossos esforços, trazendo maior retorno</a:t>
            </a:r>
          </a:p>
        </p:txBody>
      </p:sp>
      <p:sp>
        <p:nvSpPr>
          <p:cNvPr id="44" name="CaixaDeTexto 43"/>
          <p:cNvSpPr txBox="1"/>
          <p:nvPr/>
        </p:nvSpPr>
        <p:spPr>
          <a:xfrm>
            <a:off x="0" y="5805264"/>
            <a:ext cx="1403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1" dirty="0" smtClean="0"/>
              <a:t>*Valores fictícios</a:t>
            </a:r>
            <a:endParaRPr lang="pt-BR" sz="1400" i="1" dirty="0"/>
          </a:p>
        </p:txBody>
      </p:sp>
      <p:pic>
        <p:nvPicPr>
          <p:cNvPr id="47" name="Imagem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17" y="1052736"/>
            <a:ext cx="562739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tângulo 18"/>
          <p:cNvSpPr/>
          <p:nvPr/>
        </p:nvSpPr>
        <p:spPr>
          <a:xfrm>
            <a:off x="0" y="4941168"/>
            <a:ext cx="9144000" cy="9361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12,0</a:t>
            </a:r>
            <a:endParaRPr lang="pt-BR" dirty="0"/>
          </a:p>
        </p:txBody>
      </p:sp>
      <p:sp>
        <p:nvSpPr>
          <p:cNvPr id="776208" name="Rectangle 16"/>
          <p:cNvSpPr>
            <a:spLocks noChangeArrowheads="1"/>
          </p:cNvSpPr>
          <p:nvPr/>
        </p:nvSpPr>
        <p:spPr bwMode="auto">
          <a:xfrm>
            <a:off x="-36512" y="116434"/>
            <a:ext cx="7560840" cy="57626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381000" indent="-381000" algn="ctr">
              <a:lnSpc>
                <a:spcPct val="105000"/>
              </a:lnSpc>
              <a:spcBef>
                <a:spcPct val="0"/>
              </a:spcBef>
              <a:spcAft>
                <a:spcPct val="20000"/>
              </a:spcAft>
              <a:buClr>
                <a:srgbClr val="003300"/>
              </a:buClr>
              <a:tabLst>
                <a:tab pos="1598613" algn="l"/>
              </a:tabLst>
            </a:pPr>
            <a:r>
              <a:rPr lang="pt-BR" sz="2800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Gráfico de </a:t>
            </a:r>
            <a:r>
              <a:rPr lang="pt-BR" sz="2800" b="1" dirty="0" err="1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Pareto</a:t>
            </a:r>
            <a:r>
              <a:rPr lang="pt-BR" sz="2800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por </a:t>
            </a:r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Linha – Veículos</a:t>
            </a:r>
            <a:endParaRPr lang="pt-BR" sz="2800" b="1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44" name="Conector reto 43"/>
          <p:cNvCxnSpPr/>
          <p:nvPr/>
        </p:nvCxnSpPr>
        <p:spPr>
          <a:xfrm rot="10800000" flipH="1">
            <a:off x="-36512" y="5373216"/>
            <a:ext cx="9505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 rot="10800000">
            <a:off x="539552" y="2421747"/>
            <a:ext cx="461665" cy="16553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pt-BR" b="1" dirty="0" smtClean="0"/>
              <a:t>Desvio – R$ MM</a:t>
            </a:r>
            <a:endParaRPr lang="pt-BR" b="1" dirty="0"/>
          </a:p>
        </p:txBody>
      </p:sp>
      <p:sp>
        <p:nvSpPr>
          <p:cNvPr id="14" name="CaixaDeTexto 13"/>
          <p:cNvSpPr txBox="1"/>
          <p:nvPr/>
        </p:nvSpPr>
        <p:spPr>
          <a:xfrm rot="10800000">
            <a:off x="6372200" y="2676689"/>
            <a:ext cx="461665" cy="140038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pt-BR" b="1" dirty="0" smtClean="0"/>
              <a:t>% Acumulado</a:t>
            </a:r>
            <a:endParaRPr lang="pt-BR" b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 l="50000" t="14495" r="47319" b="79930"/>
          <a:stretch>
            <a:fillRect/>
          </a:stretch>
        </p:blipFill>
        <p:spPr bwMode="auto">
          <a:xfrm>
            <a:off x="35496" y="5517232"/>
            <a:ext cx="28803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Conector reto 15"/>
          <p:cNvCxnSpPr/>
          <p:nvPr/>
        </p:nvCxnSpPr>
        <p:spPr>
          <a:xfrm rot="5400000">
            <a:off x="323528" y="4941168"/>
            <a:ext cx="1872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 l="69894" t="78821" r="18169" b="12311"/>
          <a:stretch>
            <a:fillRect/>
          </a:stretch>
        </p:blipFill>
        <p:spPr bwMode="auto">
          <a:xfrm>
            <a:off x="35496" y="5013176"/>
            <a:ext cx="43204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Conector reto 20"/>
          <p:cNvCxnSpPr/>
          <p:nvPr/>
        </p:nvCxnSpPr>
        <p:spPr>
          <a:xfrm rot="5400000">
            <a:off x="1907704" y="4941168"/>
            <a:ext cx="1872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 rot="5400000">
            <a:off x="3491880" y="4941168"/>
            <a:ext cx="1872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rot="5400000">
            <a:off x="5004048" y="4941168"/>
            <a:ext cx="1872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1835696" y="49411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42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419872" y="49411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12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5004048" y="49411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4860032" y="544522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100%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1755938" y="544522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70%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3347864" y="544522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90%</a:t>
            </a:r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395536" y="494116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Desvio da Prod.</a:t>
            </a:r>
            <a:endParaRPr lang="pt-BR" sz="1200" b="1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395536" y="541560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err="1" smtClean="0"/>
              <a:t>Frequência</a:t>
            </a:r>
            <a:r>
              <a:rPr lang="pt-BR" sz="1200" b="1" dirty="0" smtClean="0"/>
              <a:t> </a:t>
            </a:r>
            <a:r>
              <a:rPr lang="pt-BR" sz="1200" b="1" dirty="0" err="1" smtClean="0"/>
              <a:t>Acum</a:t>
            </a:r>
            <a:r>
              <a:rPr lang="pt-BR" sz="1200" b="1" dirty="0" smtClean="0"/>
              <a:t>.</a:t>
            </a:r>
            <a:endParaRPr lang="pt-BR" sz="1200" b="1" dirty="0"/>
          </a:p>
        </p:txBody>
      </p:sp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208" name="Rectangle 16"/>
          <p:cNvSpPr>
            <a:spLocks noChangeArrowheads="1"/>
          </p:cNvSpPr>
          <p:nvPr/>
        </p:nvSpPr>
        <p:spPr bwMode="auto">
          <a:xfrm>
            <a:off x="-396552" y="116434"/>
            <a:ext cx="6480720" cy="57626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381000" indent="-381000" algn="ctr">
              <a:lnSpc>
                <a:spcPct val="105000"/>
              </a:lnSpc>
              <a:spcBef>
                <a:spcPct val="0"/>
              </a:spcBef>
              <a:spcAft>
                <a:spcPct val="20000"/>
              </a:spcAft>
              <a:buClr>
                <a:srgbClr val="003300"/>
              </a:buClr>
              <a:tabLst>
                <a:tab pos="1598613" algn="l"/>
              </a:tabLst>
            </a:pPr>
            <a:r>
              <a:rPr lang="pt-BR" sz="2800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Gráfico de </a:t>
            </a:r>
            <a:r>
              <a:rPr lang="pt-BR" sz="2800" b="1" dirty="0" err="1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Pareto</a:t>
            </a:r>
            <a:r>
              <a:rPr lang="pt-BR" sz="2800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por </a:t>
            </a:r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Linha</a:t>
            </a:r>
            <a:endParaRPr lang="pt-BR" sz="2800" b="1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1716" y="1688951"/>
            <a:ext cx="55245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 rot="10800000">
            <a:off x="683568" y="2565763"/>
            <a:ext cx="461665" cy="16553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pt-BR" b="1" dirty="0" smtClean="0"/>
              <a:t>Desvio – R$ MM</a:t>
            </a:r>
            <a:endParaRPr lang="pt-BR" b="1" dirty="0"/>
          </a:p>
        </p:txBody>
      </p:sp>
      <p:sp>
        <p:nvSpPr>
          <p:cNvPr id="14" name="CaixaDeTexto 13"/>
          <p:cNvSpPr txBox="1"/>
          <p:nvPr/>
        </p:nvSpPr>
        <p:spPr>
          <a:xfrm rot="10800000">
            <a:off x="6300192" y="2820705"/>
            <a:ext cx="461665" cy="140038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pt-BR" b="1" dirty="0" smtClean="0"/>
              <a:t>% Acumulado</a:t>
            </a:r>
            <a:endParaRPr lang="pt-BR" b="1" dirty="0"/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 cstate="print"/>
          <a:srcRect l="50000" t="14495" r="47319" b="79930"/>
          <a:stretch>
            <a:fillRect/>
          </a:stretch>
        </p:blipFill>
        <p:spPr bwMode="auto">
          <a:xfrm>
            <a:off x="107504" y="5517232"/>
            <a:ext cx="28803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4" cstate="print"/>
          <a:srcRect l="69894" t="78821" r="18169" b="12311"/>
          <a:stretch>
            <a:fillRect/>
          </a:stretch>
        </p:blipFill>
        <p:spPr bwMode="auto">
          <a:xfrm>
            <a:off x="35496" y="5013176"/>
            <a:ext cx="43204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CaixaDeTexto 28"/>
          <p:cNvSpPr txBox="1"/>
          <p:nvPr/>
        </p:nvSpPr>
        <p:spPr>
          <a:xfrm>
            <a:off x="395536" y="494116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Desvio da Prod.</a:t>
            </a:r>
            <a:endParaRPr lang="pt-BR" sz="1200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395536" y="541560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err="1" smtClean="0"/>
              <a:t>Frequência</a:t>
            </a:r>
            <a:r>
              <a:rPr lang="pt-BR" sz="1200" b="1" dirty="0" smtClean="0"/>
              <a:t> </a:t>
            </a:r>
            <a:r>
              <a:rPr lang="pt-BR" sz="1200" b="1" dirty="0" err="1" smtClean="0"/>
              <a:t>Acum</a:t>
            </a:r>
            <a:r>
              <a:rPr lang="pt-BR" sz="1200" b="1" dirty="0" smtClean="0"/>
              <a:t>.</a:t>
            </a:r>
            <a:endParaRPr lang="pt-BR" sz="1200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395536" y="692696"/>
            <a:ext cx="444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Abrindo por franquias mais problemáticas</a:t>
            </a:r>
            <a:endParaRPr lang="pt-BR" i="1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rgbClr val="006600"/>
              </a:buClr>
              <a:buFont typeface="Wingdings" panose="05000000000000000000" pitchFamily="2" charset="2"/>
              <a:buChar char="§"/>
            </a:pPr>
            <a:endParaRPr lang="pt-BR" dirty="0" smtClean="0"/>
          </a:p>
          <a:p>
            <a:pPr lvl="1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pt-BR" dirty="0" smtClean="0"/>
              <a:t>O que é Método</a:t>
            </a:r>
          </a:p>
          <a:p>
            <a:pPr lvl="1">
              <a:buClr>
                <a:srgbClr val="006600"/>
              </a:buClr>
              <a:buFont typeface="Wingdings" panose="05000000000000000000" pitchFamily="2" charset="2"/>
              <a:buChar char="§"/>
            </a:pPr>
            <a:endParaRPr lang="pt-BR" dirty="0" smtClean="0"/>
          </a:p>
          <a:p>
            <a:pPr lvl="1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pt-BR" dirty="0" smtClean="0"/>
              <a:t>Introdução ao PDCA</a:t>
            </a:r>
          </a:p>
          <a:p>
            <a:pPr lvl="1">
              <a:buClr>
                <a:srgbClr val="006600"/>
              </a:buClr>
              <a:buFont typeface="Wingdings" panose="05000000000000000000" pitchFamily="2" charset="2"/>
              <a:buChar char="§"/>
            </a:pPr>
            <a:endParaRPr lang="pt-BR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pt-BR" dirty="0"/>
          </a:p>
          <a:p>
            <a:pPr lvl="1">
              <a:buFont typeface="Wingdings" panose="05000000000000000000" pitchFamily="2" charset="2"/>
              <a:buChar char="§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3052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Método para atingir resultados - PDCA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7890" name="Picture 2" descr="http://1.bp.blogspot.com/-EfNi961swzI/TVSh6vdMErI/AAAAAAAAADQ/U4UdMvz3oSU/s1600/pdca-plan-do-check-a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064389"/>
            <a:ext cx="4752528" cy="3236819"/>
          </a:xfrm>
          <a:prstGeom prst="rect">
            <a:avLst/>
          </a:prstGeom>
          <a:noFill/>
        </p:spPr>
      </p:pic>
      <p:sp>
        <p:nvSpPr>
          <p:cNvPr id="12" name="Losango 11"/>
          <p:cNvSpPr/>
          <p:nvPr/>
        </p:nvSpPr>
        <p:spPr>
          <a:xfrm>
            <a:off x="2411760" y="2924944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Losango 14"/>
          <p:cNvSpPr/>
          <p:nvPr/>
        </p:nvSpPr>
        <p:spPr>
          <a:xfrm>
            <a:off x="2699792" y="270892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Losango 15"/>
          <p:cNvSpPr/>
          <p:nvPr/>
        </p:nvSpPr>
        <p:spPr>
          <a:xfrm>
            <a:off x="3707904" y="213285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Losango 16"/>
          <p:cNvSpPr/>
          <p:nvPr/>
        </p:nvSpPr>
        <p:spPr>
          <a:xfrm>
            <a:off x="4139952" y="195283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Losango 17"/>
          <p:cNvSpPr/>
          <p:nvPr/>
        </p:nvSpPr>
        <p:spPr>
          <a:xfrm>
            <a:off x="6156176" y="249289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Losango 18"/>
          <p:cNvSpPr/>
          <p:nvPr/>
        </p:nvSpPr>
        <p:spPr>
          <a:xfrm>
            <a:off x="5868144" y="393305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Losango 20"/>
          <p:cNvSpPr/>
          <p:nvPr/>
        </p:nvSpPr>
        <p:spPr>
          <a:xfrm>
            <a:off x="2051720" y="432910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Losango 21"/>
          <p:cNvSpPr/>
          <p:nvPr/>
        </p:nvSpPr>
        <p:spPr>
          <a:xfrm>
            <a:off x="3275856" y="486916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2483768" y="292494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1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2771800" y="270892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2</a:t>
            </a:r>
            <a:endParaRPr lang="pt-BR" sz="1600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779912" y="21328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3</a:t>
            </a:r>
            <a:endParaRPr lang="pt-BR" sz="1600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4211130" y="193831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4</a:t>
            </a:r>
            <a:endParaRPr lang="pt-BR" sz="1600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228184" y="249289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5</a:t>
            </a:r>
            <a:endParaRPr lang="pt-BR" sz="16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940152" y="39330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6</a:t>
            </a:r>
            <a:endParaRPr lang="pt-BR" sz="1600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3347864" y="486916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7</a:t>
            </a:r>
            <a:endParaRPr lang="pt-BR" sz="1600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2122898" y="431458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8</a:t>
            </a:r>
            <a:endParaRPr lang="pt-BR" sz="1600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323528" y="2915652"/>
            <a:ext cx="1918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Estabelecer metas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395536" y="2420888"/>
            <a:ext cx="21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Análise de fenômeno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907704" y="1772816"/>
            <a:ext cx="2068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Análise de processo</a:t>
            </a:r>
            <a:endParaRPr lang="pt-BR" b="1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3092574" y="1412776"/>
            <a:ext cx="2631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Estabelecer plano de ação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6732240" y="2348880"/>
            <a:ext cx="2104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Conduzir a execução</a:t>
            </a:r>
          </a:p>
          <a:p>
            <a:pPr algn="ctr"/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do plano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6084168" y="4293096"/>
            <a:ext cx="2328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Verificar o </a:t>
            </a:r>
            <a:r>
              <a:rPr lang="pt-BR" dirty="0" err="1" smtClean="0">
                <a:solidFill>
                  <a:schemeClr val="bg1">
                    <a:lumMod val="75000"/>
                  </a:schemeClr>
                </a:solidFill>
              </a:rPr>
              <a:t>atingimento</a:t>
            </a:r>
            <a:endParaRPr lang="pt-BR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da meta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423591" y="5301208"/>
            <a:ext cx="2148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Tomar ação corretiva</a:t>
            </a:r>
          </a:p>
          <a:p>
            <a:pPr algn="ctr"/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no insucesso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107504" y="4510861"/>
            <a:ext cx="20382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Padronizar e treinar</a:t>
            </a:r>
          </a:p>
          <a:p>
            <a:pPr algn="ctr"/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no sucesso</a:t>
            </a:r>
            <a:endParaRPr lang="pt-BR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9" name="Imagem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6632"/>
            <a:ext cx="8964612" cy="927100"/>
          </a:xfrm>
          <a:noFill/>
          <a:ln/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Testes dos Porquês</a:t>
            </a:r>
          </a:p>
        </p:txBody>
      </p:sp>
      <p:sp>
        <p:nvSpPr>
          <p:cNvPr id="1214467" name="Text Box 3"/>
          <p:cNvSpPr txBox="1">
            <a:spLocks noChangeArrowheads="1"/>
          </p:cNvSpPr>
          <p:nvPr/>
        </p:nvSpPr>
        <p:spPr bwMode="auto">
          <a:xfrm>
            <a:off x="1691605" y="3007870"/>
            <a:ext cx="5400675" cy="5651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36000" rIns="0" bIns="36000">
            <a:spAutoFit/>
          </a:bodyPr>
          <a:lstStyle/>
          <a:p>
            <a:r>
              <a:rPr lang="pt-BR" sz="1600" b="0" u="none" dirty="0" smtClean="0"/>
              <a:t>Por que os orçamentista não estão sabendo negociar com os clientes.</a:t>
            </a:r>
            <a:endParaRPr lang="pt-BR" sz="1600" b="0" u="none" dirty="0"/>
          </a:p>
        </p:txBody>
      </p:sp>
      <p:sp>
        <p:nvSpPr>
          <p:cNvPr id="1214468" name="Rectangle 4"/>
          <p:cNvSpPr>
            <a:spLocks noChangeArrowheads="1"/>
          </p:cNvSpPr>
          <p:nvPr/>
        </p:nvSpPr>
        <p:spPr bwMode="auto">
          <a:xfrm>
            <a:off x="251520" y="1519238"/>
            <a:ext cx="8897938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803400" indent="-1803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u="none" dirty="0"/>
              <a:t>Teste dos porquês para a causa classificação incorreta:</a:t>
            </a:r>
          </a:p>
        </p:txBody>
      </p:sp>
      <p:sp>
        <p:nvSpPr>
          <p:cNvPr id="1214469" name="Text Box 5"/>
          <p:cNvSpPr txBox="1">
            <a:spLocks noChangeArrowheads="1"/>
          </p:cNvSpPr>
          <p:nvPr/>
        </p:nvSpPr>
        <p:spPr bwMode="auto">
          <a:xfrm>
            <a:off x="-397372" y="1081559"/>
            <a:ext cx="8713788" cy="3804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36000" rIns="252000" bIns="36000">
            <a:spAutoFit/>
          </a:bodyPr>
          <a:lstStyle/>
          <a:p>
            <a:pPr marL="717550" lvl="4"/>
            <a:r>
              <a:rPr lang="pt-BR" sz="2000" b="0" u="none" dirty="0">
                <a:solidFill>
                  <a:srgbClr val="000000"/>
                </a:solidFill>
              </a:rPr>
              <a:t>Auxilia na identificação da causa fundamental, ou causa raiz.</a:t>
            </a:r>
            <a:endParaRPr lang="pt-BR" sz="2000" u="none" dirty="0"/>
          </a:p>
        </p:txBody>
      </p:sp>
      <p:sp>
        <p:nvSpPr>
          <p:cNvPr id="1214470" name="Text Box 6"/>
          <p:cNvSpPr txBox="1">
            <a:spLocks noChangeArrowheads="1"/>
          </p:cNvSpPr>
          <p:nvPr/>
        </p:nvSpPr>
        <p:spPr bwMode="auto">
          <a:xfrm>
            <a:off x="1475656" y="2564904"/>
            <a:ext cx="5761037" cy="288147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36000" rIns="0" bIns="36000">
            <a:spAutoFit/>
          </a:bodyPr>
          <a:lstStyle/>
          <a:p>
            <a:pPr marL="177800" indent="-177800"/>
            <a:r>
              <a:rPr lang="pt-BR" sz="1400" b="0" u="none" dirty="0" smtClean="0"/>
              <a:t>      Por que a produção na regional Metropolitana 1 está tão baixa?</a:t>
            </a:r>
            <a:endParaRPr lang="pt-BR" sz="1400" b="0" u="none" dirty="0"/>
          </a:p>
        </p:txBody>
      </p:sp>
      <p:sp>
        <p:nvSpPr>
          <p:cNvPr id="1214471" name="Text Box 7"/>
          <p:cNvSpPr txBox="1">
            <a:spLocks noChangeArrowheads="1"/>
          </p:cNvSpPr>
          <p:nvPr/>
        </p:nvSpPr>
        <p:spPr bwMode="auto">
          <a:xfrm>
            <a:off x="1475259" y="5053969"/>
            <a:ext cx="5761037" cy="318924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36000" rIns="0" bIns="36000">
            <a:spAutoFit/>
          </a:bodyPr>
          <a:lstStyle/>
          <a:p>
            <a:pPr marL="177800" indent="-177800"/>
            <a:r>
              <a:rPr lang="pt-BR" sz="1600" b="0" u="none" dirty="0" smtClean="0"/>
              <a:t>     Por que não receberam treinamento adequado?</a:t>
            </a:r>
            <a:endParaRPr lang="pt-BR" sz="1600" b="0" u="none" dirty="0"/>
          </a:p>
        </p:txBody>
      </p:sp>
      <p:sp>
        <p:nvSpPr>
          <p:cNvPr id="1214472" name="AutoShape 8"/>
          <p:cNvSpPr>
            <a:spLocks noChangeArrowheads="1"/>
          </p:cNvSpPr>
          <p:nvPr/>
        </p:nvSpPr>
        <p:spPr bwMode="auto">
          <a:xfrm>
            <a:off x="3995936" y="3429000"/>
            <a:ext cx="287338" cy="290066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36000" rIns="252000" bIns="36000" anchor="ctr"/>
          <a:lstStyle/>
          <a:p>
            <a:endParaRPr lang="pt-BR"/>
          </a:p>
        </p:txBody>
      </p:sp>
      <p:sp>
        <p:nvSpPr>
          <p:cNvPr id="1214473" name="Text Box 9"/>
          <p:cNvSpPr txBox="1">
            <a:spLocks noChangeArrowheads="1"/>
          </p:cNvSpPr>
          <p:nvPr/>
        </p:nvSpPr>
        <p:spPr bwMode="auto">
          <a:xfrm>
            <a:off x="1475259" y="5486340"/>
            <a:ext cx="6121077" cy="3189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36000" rIns="0" bIns="36000">
            <a:spAutoFit/>
          </a:bodyPr>
          <a:lstStyle/>
          <a:p>
            <a:r>
              <a:rPr lang="pt-BR" sz="1600" b="1" u="none" dirty="0" smtClean="0">
                <a:solidFill>
                  <a:schemeClr val="accent2"/>
                </a:solidFill>
              </a:rPr>
              <a:t>Por que a </a:t>
            </a:r>
            <a:r>
              <a:rPr lang="pt-BR" sz="1600" b="1" dirty="0" smtClean="0">
                <a:solidFill>
                  <a:schemeClr val="accent2"/>
                </a:solidFill>
              </a:rPr>
              <a:t>regional</a:t>
            </a:r>
            <a:r>
              <a:rPr lang="pt-BR" sz="1600" b="1" u="none" dirty="0" smtClean="0">
                <a:solidFill>
                  <a:schemeClr val="accent2"/>
                </a:solidFill>
              </a:rPr>
              <a:t> resolveu não investir em tais treinamentos.</a:t>
            </a:r>
            <a:endParaRPr lang="pt-BR" sz="1600" b="1" u="none" dirty="0">
              <a:solidFill>
                <a:schemeClr val="accent2"/>
              </a:solidFill>
            </a:endParaRPr>
          </a:p>
        </p:txBody>
      </p:sp>
      <p:sp>
        <p:nvSpPr>
          <p:cNvPr id="1214476" name="Text Box 12"/>
          <p:cNvSpPr txBox="1">
            <a:spLocks noChangeArrowheads="1"/>
          </p:cNvSpPr>
          <p:nvPr/>
        </p:nvSpPr>
        <p:spPr bwMode="auto">
          <a:xfrm>
            <a:off x="1475259" y="3861048"/>
            <a:ext cx="5761037" cy="318924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36000" rIns="0" bIns="36000">
            <a:spAutoFit/>
          </a:bodyPr>
          <a:lstStyle/>
          <a:p>
            <a:pPr marL="177800" indent="-177800"/>
            <a:r>
              <a:rPr lang="pt-BR" sz="1600" b="0" u="none" dirty="0" smtClean="0"/>
              <a:t>     Por que os orçamentistas não estão sabendo negociar?</a:t>
            </a:r>
            <a:endParaRPr lang="pt-BR" sz="1600" b="0" u="none" dirty="0"/>
          </a:p>
        </p:txBody>
      </p:sp>
      <p:sp>
        <p:nvSpPr>
          <p:cNvPr id="1214477" name="Text Box 13"/>
          <p:cNvSpPr txBox="1">
            <a:spLocks noChangeArrowheads="1"/>
          </p:cNvSpPr>
          <p:nvPr/>
        </p:nvSpPr>
        <p:spPr bwMode="auto">
          <a:xfrm>
            <a:off x="1475259" y="4262253"/>
            <a:ext cx="5761037" cy="3189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36000" rIns="0" bIns="36000">
            <a:spAutoFit/>
          </a:bodyPr>
          <a:lstStyle/>
          <a:p>
            <a:r>
              <a:rPr lang="pt-BR" sz="1600" b="0" u="none" dirty="0" smtClean="0"/>
              <a:t>     Por que não receberam treinamento adequado.</a:t>
            </a:r>
            <a:endParaRPr lang="pt-BR" sz="1600" b="0" u="none" dirty="0"/>
          </a:p>
        </p:txBody>
      </p:sp>
      <p:sp>
        <p:nvSpPr>
          <p:cNvPr id="1214478" name="AutoShape 14"/>
          <p:cNvSpPr>
            <a:spLocks noChangeArrowheads="1"/>
          </p:cNvSpPr>
          <p:nvPr/>
        </p:nvSpPr>
        <p:spPr bwMode="auto">
          <a:xfrm>
            <a:off x="3995936" y="4653136"/>
            <a:ext cx="287338" cy="28803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36000" rIns="252000" bIns="36000" anchor="ctr"/>
          <a:lstStyle/>
          <a:p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ChangeArrowheads="1"/>
          </p:cNvSpPr>
          <p:nvPr/>
        </p:nvSpPr>
        <p:spPr bwMode="auto">
          <a:xfrm>
            <a:off x="395536" y="1125538"/>
            <a:ext cx="8496300" cy="1441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36000" rIns="252000" bIns="36000"/>
          <a:lstStyle/>
          <a:p>
            <a:pPr marL="285750" algn="ctr"/>
            <a:endParaRPr lang="pt-BR" sz="2400" b="0" dirty="0" smtClean="0"/>
          </a:p>
          <a:p>
            <a:pPr marL="285750"/>
            <a:r>
              <a:rPr lang="pt-BR" sz="2400" b="0" dirty="0" smtClean="0"/>
              <a:t>É </a:t>
            </a:r>
            <a:r>
              <a:rPr lang="pt-BR" sz="2400" b="0" dirty="0"/>
              <a:t>dividir o problema geral em vários problemas menores a fim de identificar o foco com maior oportunidade de ganho.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title"/>
          </p:nvPr>
        </p:nvSpPr>
        <p:spPr>
          <a:xfrm>
            <a:off x="107504" y="371004"/>
            <a:ext cx="8004175" cy="393700"/>
          </a:xfrm>
          <a:noFill/>
          <a:ln/>
        </p:spPr>
        <p:txBody>
          <a:bodyPr rIns="0">
            <a:noAutofit/>
          </a:bodyPr>
          <a:lstStyle/>
          <a:p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O que é o desdobrar do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problema?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44132" name="Text Box 4"/>
          <p:cNvSpPr txBox="1">
            <a:spLocks noChangeArrowheads="1"/>
          </p:cNvSpPr>
          <p:nvPr/>
        </p:nvSpPr>
        <p:spPr bwMode="auto">
          <a:xfrm>
            <a:off x="683146" y="4437112"/>
            <a:ext cx="7561262" cy="99603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0" tIns="36000" rIns="252000" bIns="36000">
            <a:spAutoFit/>
          </a:bodyPr>
          <a:lstStyle/>
          <a:p>
            <a:pPr marL="174625" algn="just"/>
            <a:r>
              <a:rPr lang="pt-BR" sz="2000" b="1" dirty="0" smtClean="0"/>
              <a:t>Problema focado: </a:t>
            </a:r>
            <a:r>
              <a:rPr lang="pt-BR" sz="2000" b="0" dirty="0" smtClean="0"/>
              <a:t>Baixa produção na região Metropolitana 2, </a:t>
            </a:r>
            <a:r>
              <a:rPr lang="pt-BR" sz="1200" b="0" dirty="0" smtClean="0"/>
              <a:t>(por quê?) </a:t>
            </a:r>
            <a:r>
              <a:rPr lang="pt-BR" sz="2000" b="1" dirty="0" smtClean="0"/>
              <a:t>por</a:t>
            </a:r>
            <a:r>
              <a:rPr lang="pt-BR" sz="2000" b="0" dirty="0" smtClean="0"/>
              <a:t> ineficiência dos operadores, </a:t>
            </a:r>
            <a:r>
              <a:rPr lang="pt-BR" sz="1200" b="0" dirty="0" smtClean="0"/>
              <a:t>(porquê?) </a:t>
            </a:r>
            <a:r>
              <a:rPr lang="pt-BR" sz="2000" b="1" dirty="0" smtClean="0"/>
              <a:t>por</a:t>
            </a:r>
            <a:r>
              <a:rPr lang="pt-BR" sz="2000" dirty="0" smtClean="0"/>
              <a:t> falta de investimentos em treinamento.</a:t>
            </a:r>
            <a:endParaRPr lang="pt-BR" sz="2000" dirty="0"/>
          </a:p>
        </p:txBody>
      </p:sp>
      <p:sp>
        <p:nvSpPr>
          <p:cNvPr id="944133" name="Text Box 5"/>
          <p:cNvSpPr txBox="1">
            <a:spLocks noChangeArrowheads="1"/>
          </p:cNvSpPr>
          <p:nvPr/>
        </p:nvSpPr>
        <p:spPr bwMode="auto">
          <a:xfrm>
            <a:off x="683146" y="2348880"/>
            <a:ext cx="7561262" cy="657479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 lIns="0" tIns="36000" rIns="252000" bIns="36000">
            <a:spAutoFit/>
          </a:bodyPr>
          <a:lstStyle/>
          <a:p>
            <a:pPr marL="174625" algn="just"/>
            <a:r>
              <a:rPr lang="pt-BR" sz="2000" b="1" dirty="0" smtClean="0"/>
              <a:t>Problema geral</a:t>
            </a:r>
            <a:r>
              <a:rPr lang="pt-BR" sz="2000" dirty="0" smtClean="0"/>
              <a:t>: </a:t>
            </a:r>
            <a:r>
              <a:rPr lang="pt-BR" dirty="0" smtClean="0"/>
              <a:t>Aumentar a produção da Franqueadora, em 10%, saindo de R$ 1.570 MM para R$ 1.727 MM, em 9 meses.</a:t>
            </a:r>
            <a:endParaRPr lang="pt-BR" sz="2000" dirty="0"/>
          </a:p>
        </p:txBody>
      </p:sp>
      <p:sp>
        <p:nvSpPr>
          <p:cNvPr id="944134" name="AutoShape 6"/>
          <p:cNvSpPr>
            <a:spLocks noChangeArrowheads="1"/>
          </p:cNvSpPr>
          <p:nvPr/>
        </p:nvSpPr>
        <p:spPr bwMode="auto">
          <a:xfrm>
            <a:off x="4211638" y="3645024"/>
            <a:ext cx="504825" cy="64680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2857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0" tIns="36000" rIns="252000" bIns="36000" anchor="ctr"/>
          <a:lstStyle/>
          <a:p>
            <a:endParaRPr lang="pt-BR"/>
          </a:p>
        </p:txBody>
      </p:sp>
      <p:sp>
        <p:nvSpPr>
          <p:cNvPr id="944135" name="Text Box 7"/>
          <p:cNvSpPr txBox="1">
            <a:spLocks noChangeArrowheads="1"/>
          </p:cNvSpPr>
          <p:nvPr/>
        </p:nvSpPr>
        <p:spPr bwMode="auto">
          <a:xfrm>
            <a:off x="180231" y="3001963"/>
            <a:ext cx="3095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2200" b="0" i="1" dirty="0">
                <a:solidFill>
                  <a:srgbClr val="990000"/>
                </a:solidFill>
                <a:latin typeface="+mj-lt"/>
              </a:rPr>
              <a:t>Difícil de </a:t>
            </a:r>
            <a:r>
              <a:rPr lang="pt-BR" sz="2200" b="0" i="1" dirty="0" smtClean="0">
                <a:solidFill>
                  <a:srgbClr val="990000"/>
                </a:solidFill>
                <a:latin typeface="+mj-lt"/>
              </a:rPr>
              <a:t>resolver</a:t>
            </a:r>
            <a:endParaRPr lang="pt-BR" sz="2200" b="0" i="1" dirty="0">
              <a:solidFill>
                <a:srgbClr val="990000"/>
              </a:solidFill>
              <a:latin typeface="+mj-lt"/>
            </a:endParaRPr>
          </a:p>
        </p:txBody>
      </p:sp>
      <p:sp>
        <p:nvSpPr>
          <p:cNvPr id="944136" name="Text Box 8"/>
          <p:cNvSpPr txBox="1">
            <a:spLocks noChangeArrowheads="1"/>
          </p:cNvSpPr>
          <p:nvPr/>
        </p:nvSpPr>
        <p:spPr bwMode="auto">
          <a:xfrm>
            <a:off x="108595" y="5445224"/>
            <a:ext cx="3743325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2200" b="0" i="1" dirty="0">
                <a:solidFill>
                  <a:srgbClr val="990000"/>
                </a:solidFill>
                <a:latin typeface="+mj-lt"/>
              </a:rPr>
              <a:t>Mais fácil de </a:t>
            </a:r>
            <a:r>
              <a:rPr lang="pt-BR" sz="2200" b="0" i="1" dirty="0" smtClean="0">
                <a:solidFill>
                  <a:srgbClr val="990000"/>
                </a:solidFill>
                <a:latin typeface="+mj-lt"/>
              </a:rPr>
              <a:t>resolver</a:t>
            </a:r>
            <a:endParaRPr lang="pt-BR" sz="2200" b="0" i="1" dirty="0">
              <a:solidFill>
                <a:srgbClr val="990000"/>
              </a:solidFill>
              <a:latin typeface="+mj-lt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8" name="Rectangle 6"/>
          <p:cNvSpPr>
            <a:spLocks noChangeArrowheads="1"/>
          </p:cNvSpPr>
          <p:nvPr/>
        </p:nvSpPr>
        <p:spPr bwMode="auto">
          <a:xfrm>
            <a:off x="35496" y="188640"/>
            <a:ext cx="8748712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803400" indent="-1803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3200" b="1" u="none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Exemplo </a:t>
            </a:r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na</a:t>
            </a:r>
            <a:r>
              <a:rPr lang="pt-BR" sz="3200" b="1" u="none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Franqueadora</a:t>
            </a:r>
            <a:endParaRPr lang="pt-BR" sz="3200" b="1" u="none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96355" name="Text Box 3"/>
          <p:cNvSpPr txBox="1">
            <a:spLocks noChangeArrowheads="1"/>
          </p:cNvSpPr>
          <p:nvPr/>
        </p:nvSpPr>
        <p:spPr bwMode="auto">
          <a:xfrm>
            <a:off x="7236296" y="3214022"/>
            <a:ext cx="1728663" cy="62670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36000" rIns="0" bIns="36000">
            <a:spAutoFit/>
          </a:bodyPr>
          <a:lstStyle/>
          <a:p>
            <a:pPr algn="ctr"/>
            <a:r>
              <a:rPr lang="pt-BR" sz="1200" b="1" u="none" dirty="0" smtClean="0"/>
              <a:t>Aumentar a produção</a:t>
            </a:r>
          </a:p>
          <a:p>
            <a:pPr algn="ctr"/>
            <a:r>
              <a:rPr lang="pt-BR" sz="1200" b="1" dirty="0" smtClean="0"/>
              <a:t>em 10%, no período de 9 meses</a:t>
            </a:r>
            <a:endParaRPr lang="pt-BR" sz="1200" b="1" u="none" dirty="0"/>
          </a:p>
        </p:txBody>
      </p:sp>
      <p:sp>
        <p:nvSpPr>
          <p:cNvPr id="996360" name="Line 8"/>
          <p:cNvSpPr>
            <a:spLocks noChangeShapeType="1"/>
          </p:cNvSpPr>
          <p:nvPr/>
        </p:nvSpPr>
        <p:spPr bwMode="auto">
          <a:xfrm flipH="1">
            <a:off x="539750" y="3513138"/>
            <a:ext cx="66246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 lIns="0" tIns="36000" rIns="252000" bIns="36000"/>
          <a:lstStyle/>
          <a:p>
            <a:endParaRPr lang="pt-BR"/>
          </a:p>
        </p:txBody>
      </p:sp>
      <p:sp>
        <p:nvSpPr>
          <p:cNvPr id="996361" name="Text Box 9"/>
          <p:cNvSpPr txBox="1">
            <a:spLocks noChangeArrowheads="1"/>
          </p:cNvSpPr>
          <p:nvPr/>
        </p:nvSpPr>
        <p:spPr bwMode="auto">
          <a:xfrm>
            <a:off x="4192588" y="1124744"/>
            <a:ext cx="2089150" cy="50359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36000" rIns="0" bIns="36000">
            <a:spAutoFit/>
          </a:bodyPr>
          <a:lstStyle/>
          <a:p>
            <a:pPr algn="ctr"/>
            <a:r>
              <a:rPr lang="pt-BR" sz="1400" b="1" u="none" dirty="0" smtClean="0">
                <a:solidFill>
                  <a:srgbClr val="A50021"/>
                </a:solidFill>
              </a:rPr>
              <a:t>Baixa produção </a:t>
            </a:r>
          </a:p>
          <a:p>
            <a:pPr algn="ctr"/>
            <a:r>
              <a:rPr lang="pt-BR" sz="1400" b="1" dirty="0" smtClean="0">
                <a:solidFill>
                  <a:srgbClr val="A50021"/>
                </a:solidFill>
              </a:rPr>
              <a:t>na franquia </a:t>
            </a:r>
            <a:r>
              <a:rPr lang="pt-BR" sz="1400" b="1" dirty="0" err="1" smtClean="0">
                <a:solidFill>
                  <a:srgbClr val="A50021"/>
                </a:solidFill>
              </a:rPr>
              <a:t>guarulhos</a:t>
            </a:r>
            <a:endParaRPr lang="pt-BR" sz="1400" b="1" u="none" dirty="0">
              <a:solidFill>
                <a:srgbClr val="A50021"/>
              </a:solidFill>
            </a:endParaRPr>
          </a:p>
        </p:txBody>
      </p:sp>
      <p:sp>
        <p:nvSpPr>
          <p:cNvPr id="996362" name="Text Box 10"/>
          <p:cNvSpPr txBox="1">
            <a:spLocks noChangeArrowheads="1"/>
          </p:cNvSpPr>
          <p:nvPr/>
        </p:nvSpPr>
        <p:spPr bwMode="auto">
          <a:xfrm>
            <a:off x="4283968" y="5517232"/>
            <a:ext cx="2520057" cy="44203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36000" rIns="0" bIns="36000">
            <a:spAutoFit/>
          </a:bodyPr>
          <a:lstStyle/>
          <a:p>
            <a:pPr algn="ctr"/>
            <a:r>
              <a:rPr lang="pt-BR" sz="1200" b="1" u="none" dirty="0" smtClean="0">
                <a:solidFill>
                  <a:srgbClr val="A50021"/>
                </a:solidFill>
              </a:rPr>
              <a:t>Concorrência vem aumentando</a:t>
            </a:r>
          </a:p>
          <a:p>
            <a:pPr algn="ctr"/>
            <a:r>
              <a:rPr lang="pt-BR" sz="1200" b="1" dirty="0" smtClean="0">
                <a:solidFill>
                  <a:srgbClr val="A50021"/>
                </a:solidFill>
              </a:rPr>
              <a:t>nas regiões 1 e 2</a:t>
            </a:r>
            <a:endParaRPr lang="pt-BR" sz="1200" b="1" u="none" dirty="0">
              <a:solidFill>
                <a:srgbClr val="A50021"/>
              </a:solidFill>
            </a:endParaRPr>
          </a:p>
        </p:txBody>
      </p:sp>
      <p:cxnSp>
        <p:nvCxnSpPr>
          <p:cNvPr id="996366" name="AutoShape 14"/>
          <p:cNvCxnSpPr>
            <a:cxnSpLocks noChangeShapeType="1"/>
            <a:stCxn id="996362" idx="0"/>
          </p:cNvCxnSpPr>
          <p:nvPr/>
        </p:nvCxnSpPr>
        <p:spPr bwMode="auto">
          <a:xfrm flipV="1">
            <a:off x="5543997" y="3501009"/>
            <a:ext cx="1260252" cy="2016223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 type="arrow" w="med" len="med"/>
          </a:ln>
          <a:effectLst/>
        </p:spPr>
      </p:cxnSp>
      <p:cxnSp>
        <p:nvCxnSpPr>
          <p:cNvPr id="996368" name="AutoShape 16"/>
          <p:cNvCxnSpPr>
            <a:cxnSpLocks noChangeShapeType="1"/>
            <a:endCxn id="996361" idx="2"/>
          </p:cNvCxnSpPr>
          <p:nvPr/>
        </p:nvCxnSpPr>
        <p:spPr bwMode="auto">
          <a:xfrm rot="16200000" flipV="1">
            <a:off x="4956354" y="1909144"/>
            <a:ext cx="1768127" cy="1206507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 type="arrow" w="med" len="med"/>
            <a:tailEnd/>
          </a:ln>
          <a:effectLst/>
        </p:spPr>
      </p:cxnSp>
      <p:sp>
        <p:nvSpPr>
          <p:cNvPr id="996388" name="Text Box 36"/>
          <p:cNvSpPr txBox="1">
            <a:spLocks noChangeArrowheads="1"/>
          </p:cNvSpPr>
          <p:nvPr/>
        </p:nvSpPr>
        <p:spPr bwMode="auto">
          <a:xfrm>
            <a:off x="1364804" y="5627688"/>
            <a:ext cx="2306141" cy="25736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36000" rIns="0" bIns="36000">
            <a:spAutoFit/>
          </a:bodyPr>
          <a:lstStyle/>
          <a:p>
            <a:pPr algn="ctr"/>
            <a:r>
              <a:rPr lang="pt-BR" sz="1200" b="1" u="none" dirty="0" smtClean="0">
                <a:solidFill>
                  <a:srgbClr val="A50021"/>
                </a:solidFill>
              </a:rPr>
              <a:t>Baixa penetração na região 3 </a:t>
            </a:r>
          </a:p>
        </p:txBody>
      </p:sp>
      <p:cxnSp>
        <p:nvCxnSpPr>
          <p:cNvPr id="996389" name="AutoShape 37"/>
          <p:cNvCxnSpPr>
            <a:cxnSpLocks noChangeShapeType="1"/>
            <a:stCxn id="996388" idx="0"/>
          </p:cNvCxnSpPr>
          <p:nvPr/>
        </p:nvCxnSpPr>
        <p:spPr bwMode="auto">
          <a:xfrm flipV="1">
            <a:off x="2517875" y="3524256"/>
            <a:ext cx="1334045" cy="2103432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 type="arrow" w="med" len="med"/>
          </a:ln>
          <a:effectLst/>
        </p:spPr>
      </p:cxnSp>
      <p:sp>
        <p:nvSpPr>
          <p:cNvPr id="996390" name="Text Box 38"/>
          <p:cNvSpPr txBox="1">
            <a:spLocks noChangeArrowheads="1"/>
          </p:cNvSpPr>
          <p:nvPr/>
        </p:nvSpPr>
        <p:spPr bwMode="auto">
          <a:xfrm>
            <a:off x="1314450" y="1125210"/>
            <a:ext cx="2105025" cy="50359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36000" rIns="0" bIns="36000">
            <a:spAutoFit/>
          </a:bodyPr>
          <a:lstStyle/>
          <a:p>
            <a:pPr algn="ctr"/>
            <a:r>
              <a:rPr lang="pt-BR" sz="1400" b="1" u="none" dirty="0" smtClean="0">
                <a:solidFill>
                  <a:srgbClr val="A50021"/>
                </a:solidFill>
              </a:rPr>
              <a:t>Baixa produção</a:t>
            </a:r>
          </a:p>
          <a:p>
            <a:pPr algn="ctr"/>
            <a:r>
              <a:rPr lang="pt-BR" sz="1400" b="1" dirty="0" smtClean="0">
                <a:solidFill>
                  <a:srgbClr val="A50021"/>
                </a:solidFill>
              </a:rPr>
              <a:t>na unidade 4</a:t>
            </a:r>
            <a:endParaRPr lang="pt-BR" sz="1400" b="1" u="none" dirty="0">
              <a:solidFill>
                <a:srgbClr val="A50021"/>
              </a:solidFill>
            </a:endParaRPr>
          </a:p>
        </p:txBody>
      </p:sp>
      <p:cxnSp>
        <p:nvCxnSpPr>
          <p:cNvPr id="996391" name="AutoShape 39"/>
          <p:cNvCxnSpPr>
            <a:cxnSpLocks noChangeShapeType="1"/>
          </p:cNvCxnSpPr>
          <p:nvPr/>
        </p:nvCxnSpPr>
        <p:spPr bwMode="auto">
          <a:xfrm rot="16200000" flipV="1">
            <a:off x="2161512" y="1954616"/>
            <a:ext cx="1751791" cy="1196976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 type="arrow" w="med" len="med"/>
            <a:tailEnd/>
          </a:ln>
          <a:effectLst/>
        </p:spPr>
      </p:cxnSp>
      <p:sp>
        <p:nvSpPr>
          <p:cNvPr id="996398" name="Line 46"/>
          <p:cNvSpPr>
            <a:spLocks noChangeShapeType="1"/>
          </p:cNvSpPr>
          <p:nvPr/>
        </p:nvSpPr>
        <p:spPr bwMode="auto">
          <a:xfrm flipH="1">
            <a:off x="1763713" y="2036763"/>
            <a:ext cx="936625" cy="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 type="arrow" w="med" len="med"/>
            <a:tailEnd/>
          </a:ln>
          <a:effectLst/>
        </p:spPr>
        <p:txBody>
          <a:bodyPr lIns="0" tIns="36000" rIns="252000" bIns="36000"/>
          <a:lstStyle/>
          <a:p>
            <a:endParaRPr lang="pt-BR"/>
          </a:p>
        </p:txBody>
      </p:sp>
      <p:sp>
        <p:nvSpPr>
          <p:cNvPr id="996416" name="Text Box 64"/>
          <p:cNvSpPr txBox="1">
            <a:spLocks noChangeArrowheads="1"/>
          </p:cNvSpPr>
          <p:nvPr/>
        </p:nvSpPr>
        <p:spPr bwMode="auto">
          <a:xfrm>
            <a:off x="6371803" y="1916832"/>
            <a:ext cx="1152525" cy="6826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36000">
            <a:spAutoFit/>
          </a:bodyPr>
          <a:lstStyle/>
          <a:p>
            <a:r>
              <a:rPr lang="pt-BR" sz="1400" dirty="0" smtClean="0">
                <a:solidFill>
                  <a:srgbClr val="339933"/>
                </a:solidFill>
              </a:rPr>
              <a:t>Falta de operadores na franquia</a:t>
            </a:r>
          </a:p>
        </p:txBody>
      </p:sp>
      <p:sp>
        <p:nvSpPr>
          <p:cNvPr id="996417" name="Line 65"/>
          <p:cNvSpPr>
            <a:spLocks noChangeShapeType="1"/>
          </p:cNvSpPr>
          <p:nvPr/>
        </p:nvSpPr>
        <p:spPr bwMode="auto">
          <a:xfrm flipH="1">
            <a:off x="5939259" y="2348880"/>
            <a:ext cx="288925" cy="2159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 type="arrow" w="med" len="med"/>
          </a:ln>
          <a:effectLst/>
        </p:spPr>
        <p:txBody>
          <a:bodyPr lIns="0" tIns="36000" rIns="252000" bIns="36000"/>
          <a:lstStyle/>
          <a:p>
            <a:endParaRPr lang="pt-BR"/>
          </a:p>
        </p:txBody>
      </p:sp>
      <p:sp>
        <p:nvSpPr>
          <p:cNvPr id="996419" name="Line 67"/>
          <p:cNvSpPr>
            <a:spLocks noChangeShapeType="1"/>
          </p:cNvSpPr>
          <p:nvPr/>
        </p:nvSpPr>
        <p:spPr bwMode="auto">
          <a:xfrm flipV="1">
            <a:off x="5219701" y="5013176"/>
            <a:ext cx="648444" cy="149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 type="arrow" w="med" len="med"/>
          </a:ln>
          <a:effectLst/>
        </p:spPr>
        <p:txBody>
          <a:bodyPr lIns="0" tIns="36000" rIns="252000" bIns="36000"/>
          <a:lstStyle/>
          <a:p>
            <a:endParaRPr lang="pt-BR"/>
          </a:p>
        </p:txBody>
      </p:sp>
      <p:sp>
        <p:nvSpPr>
          <p:cNvPr id="996422" name="Text Box 70"/>
          <p:cNvSpPr txBox="1">
            <a:spLocks noChangeArrowheads="1"/>
          </p:cNvSpPr>
          <p:nvPr/>
        </p:nvSpPr>
        <p:spPr bwMode="auto">
          <a:xfrm>
            <a:off x="3563888" y="4437112"/>
            <a:ext cx="1656829" cy="11135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36000">
            <a:spAutoFit/>
          </a:bodyPr>
          <a:lstStyle/>
          <a:p>
            <a:r>
              <a:rPr lang="pt-BR" sz="1400" dirty="0" smtClean="0">
                <a:solidFill>
                  <a:srgbClr val="339933"/>
                </a:solidFill>
              </a:rPr>
              <a:t>Concorrência oferece melhor atendimento e relacionamento com o cliente</a:t>
            </a:r>
            <a:endParaRPr lang="pt-BR" sz="1400" b="0" u="none" dirty="0">
              <a:solidFill>
                <a:srgbClr val="339933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-36512" y="4581128"/>
            <a:ext cx="26642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339933"/>
                </a:solidFill>
              </a:rPr>
              <a:t>Produtos oferecidos não atendem</a:t>
            </a:r>
          </a:p>
          <a:p>
            <a:r>
              <a:rPr lang="pt-BR" sz="1400" dirty="0" smtClean="0">
                <a:solidFill>
                  <a:srgbClr val="339933"/>
                </a:solidFill>
              </a:rPr>
              <a:t>as necessidades do mercado</a:t>
            </a:r>
          </a:p>
        </p:txBody>
      </p:sp>
      <p:sp>
        <p:nvSpPr>
          <p:cNvPr id="36" name="Line 72"/>
          <p:cNvSpPr>
            <a:spLocks noChangeShapeType="1"/>
          </p:cNvSpPr>
          <p:nvPr/>
        </p:nvSpPr>
        <p:spPr bwMode="auto">
          <a:xfrm>
            <a:off x="2195736" y="4941168"/>
            <a:ext cx="720725" cy="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 type="arrow" w="med" len="med"/>
          </a:ln>
          <a:effectLst/>
        </p:spPr>
        <p:txBody>
          <a:bodyPr lIns="0" tIns="36000" rIns="252000" bIns="36000"/>
          <a:lstStyle/>
          <a:p>
            <a:endParaRPr lang="pt-BR"/>
          </a:p>
        </p:txBody>
      </p:sp>
      <p:sp>
        <p:nvSpPr>
          <p:cNvPr id="38" name="Line 63"/>
          <p:cNvSpPr>
            <a:spLocks noChangeShapeType="1"/>
          </p:cNvSpPr>
          <p:nvPr/>
        </p:nvSpPr>
        <p:spPr bwMode="auto">
          <a:xfrm rot="10800000" flipH="1" flipV="1">
            <a:off x="1763688" y="4292203"/>
            <a:ext cx="360362" cy="28892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arrow" w="med" len="med"/>
          </a:ln>
          <a:effectLst/>
        </p:spPr>
        <p:txBody>
          <a:bodyPr lIns="0" tIns="36000" rIns="252000" bIns="36000"/>
          <a:lstStyle/>
          <a:p>
            <a:endParaRPr lang="pt-BR"/>
          </a:p>
        </p:txBody>
      </p:sp>
      <p:sp>
        <p:nvSpPr>
          <p:cNvPr id="39" name="CaixaDeTexto 38"/>
          <p:cNvSpPr txBox="1"/>
          <p:nvPr/>
        </p:nvSpPr>
        <p:spPr>
          <a:xfrm>
            <a:off x="-36512" y="3769876"/>
            <a:ext cx="2472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accent1"/>
                </a:solidFill>
              </a:rPr>
              <a:t>Problema de relacionamento</a:t>
            </a:r>
          </a:p>
          <a:p>
            <a:r>
              <a:rPr lang="pt-BR" sz="1400" dirty="0" smtClean="0">
                <a:solidFill>
                  <a:schemeClr val="accent1"/>
                </a:solidFill>
              </a:rPr>
              <a:t>entre orçamentista e cliente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-6469" y="2066898"/>
            <a:ext cx="1927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339933"/>
                </a:solidFill>
              </a:rPr>
              <a:t>Perda de penetração no</a:t>
            </a:r>
          </a:p>
          <a:p>
            <a:r>
              <a:rPr lang="pt-BR" sz="1400" dirty="0" smtClean="0">
                <a:solidFill>
                  <a:srgbClr val="339933"/>
                </a:solidFill>
              </a:rPr>
              <a:t>segmento Home Office</a:t>
            </a: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lipse 26"/>
          <p:cNvSpPr/>
          <p:nvPr/>
        </p:nvSpPr>
        <p:spPr>
          <a:xfrm>
            <a:off x="6084168" y="1772816"/>
            <a:ext cx="1440160" cy="936104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2915816" y="4364211"/>
            <a:ext cx="2450058" cy="1225029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-144239" y="3707450"/>
            <a:ext cx="2592288" cy="64807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-144239" y="2007378"/>
            <a:ext cx="2376264" cy="576064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96358" name="Rectangle 6"/>
          <p:cNvSpPr>
            <a:spLocks noChangeArrowheads="1"/>
          </p:cNvSpPr>
          <p:nvPr/>
        </p:nvSpPr>
        <p:spPr bwMode="auto">
          <a:xfrm>
            <a:off x="35496" y="188640"/>
            <a:ext cx="8748712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803400" indent="-1803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3200" b="1" u="none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Exemplo </a:t>
            </a:r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na</a:t>
            </a:r>
            <a:r>
              <a:rPr lang="pt-BR" sz="3200" b="1" u="none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Franqueadora</a:t>
            </a:r>
            <a:endParaRPr lang="pt-BR" sz="3200" b="1" u="none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96355" name="Text Box 3"/>
          <p:cNvSpPr txBox="1">
            <a:spLocks noChangeArrowheads="1"/>
          </p:cNvSpPr>
          <p:nvPr/>
        </p:nvSpPr>
        <p:spPr bwMode="auto">
          <a:xfrm>
            <a:off x="7236296" y="3214022"/>
            <a:ext cx="1728663" cy="62670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36000" rIns="0" bIns="36000">
            <a:spAutoFit/>
          </a:bodyPr>
          <a:lstStyle/>
          <a:p>
            <a:pPr algn="ctr"/>
            <a:r>
              <a:rPr lang="pt-BR" sz="1200" b="1" u="none" dirty="0" smtClean="0"/>
              <a:t>Aumentar a produção</a:t>
            </a:r>
          </a:p>
          <a:p>
            <a:pPr algn="ctr"/>
            <a:r>
              <a:rPr lang="pt-BR" sz="1200" b="1" dirty="0" smtClean="0"/>
              <a:t>em 10%, no período de 9 meses</a:t>
            </a:r>
            <a:endParaRPr lang="pt-BR" sz="1200" b="1" u="none" dirty="0"/>
          </a:p>
        </p:txBody>
      </p:sp>
      <p:sp>
        <p:nvSpPr>
          <p:cNvPr id="996360" name="Line 8"/>
          <p:cNvSpPr>
            <a:spLocks noChangeShapeType="1"/>
          </p:cNvSpPr>
          <p:nvPr/>
        </p:nvSpPr>
        <p:spPr bwMode="auto">
          <a:xfrm flipH="1">
            <a:off x="539750" y="3513138"/>
            <a:ext cx="66246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 lIns="0" tIns="36000" rIns="252000" bIns="36000"/>
          <a:lstStyle/>
          <a:p>
            <a:endParaRPr lang="pt-BR"/>
          </a:p>
        </p:txBody>
      </p:sp>
      <p:sp>
        <p:nvSpPr>
          <p:cNvPr id="996361" name="Text Box 9"/>
          <p:cNvSpPr txBox="1">
            <a:spLocks noChangeArrowheads="1"/>
          </p:cNvSpPr>
          <p:nvPr/>
        </p:nvSpPr>
        <p:spPr bwMode="auto">
          <a:xfrm>
            <a:off x="4192588" y="1124744"/>
            <a:ext cx="2089150" cy="50359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36000" rIns="0" bIns="36000">
            <a:spAutoFit/>
          </a:bodyPr>
          <a:lstStyle/>
          <a:p>
            <a:pPr algn="ctr"/>
            <a:r>
              <a:rPr lang="pt-BR" sz="1400" b="1" u="none" dirty="0" smtClean="0">
                <a:solidFill>
                  <a:srgbClr val="A50021"/>
                </a:solidFill>
              </a:rPr>
              <a:t>Baixa produção </a:t>
            </a:r>
          </a:p>
          <a:p>
            <a:pPr algn="ctr"/>
            <a:r>
              <a:rPr lang="pt-BR" sz="1400" b="1" dirty="0" smtClean="0">
                <a:solidFill>
                  <a:srgbClr val="A50021"/>
                </a:solidFill>
              </a:rPr>
              <a:t>na franquia </a:t>
            </a:r>
            <a:r>
              <a:rPr lang="pt-BR" sz="1400" b="1" dirty="0" err="1" smtClean="0">
                <a:solidFill>
                  <a:srgbClr val="A50021"/>
                </a:solidFill>
              </a:rPr>
              <a:t>guarulhos</a:t>
            </a:r>
            <a:endParaRPr lang="pt-BR" sz="1400" b="1" u="none" dirty="0">
              <a:solidFill>
                <a:srgbClr val="A50021"/>
              </a:solidFill>
            </a:endParaRPr>
          </a:p>
        </p:txBody>
      </p:sp>
      <p:sp>
        <p:nvSpPr>
          <p:cNvPr id="996362" name="Text Box 10"/>
          <p:cNvSpPr txBox="1">
            <a:spLocks noChangeArrowheads="1"/>
          </p:cNvSpPr>
          <p:nvPr/>
        </p:nvSpPr>
        <p:spPr bwMode="auto">
          <a:xfrm>
            <a:off x="4283968" y="5517232"/>
            <a:ext cx="2520057" cy="44203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36000" rIns="0" bIns="36000">
            <a:spAutoFit/>
          </a:bodyPr>
          <a:lstStyle/>
          <a:p>
            <a:pPr algn="ctr"/>
            <a:r>
              <a:rPr lang="pt-BR" sz="1200" b="1" u="none" dirty="0" smtClean="0">
                <a:solidFill>
                  <a:srgbClr val="A50021"/>
                </a:solidFill>
              </a:rPr>
              <a:t>Concorrência vem aumentando</a:t>
            </a:r>
          </a:p>
          <a:p>
            <a:pPr algn="ctr"/>
            <a:r>
              <a:rPr lang="pt-BR" sz="1200" b="1" dirty="0" smtClean="0">
                <a:solidFill>
                  <a:srgbClr val="A50021"/>
                </a:solidFill>
              </a:rPr>
              <a:t>nas regiões 1 e 2</a:t>
            </a:r>
            <a:endParaRPr lang="pt-BR" sz="1200" b="1" u="none" dirty="0">
              <a:solidFill>
                <a:srgbClr val="A50021"/>
              </a:solidFill>
            </a:endParaRPr>
          </a:p>
        </p:txBody>
      </p:sp>
      <p:cxnSp>
        <p:nvCxnSpPr>
          <p:cNvPr id="996366" name="AutoShape 14"/>
          <p:cNvCxnSpPr>
            <a:cxnSpLocks noChangeShapeType="1"/>
            <a:stCxn id="996362" idx="0"/>
          </p:cNvCxnSpPr>
          <p:nvPr/>
        </p:nvCxnSpPr>
        <p:spPr bwMode="auto">
          <a:xfrm flipV="1">
            <a:off x="5543997" y="3501009"/>
            <a:ext cx="1260252" cy="2016223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 type="arrow" w="med" len="med"/>
          </a:ln>
          <a:effectLst/>
        </p:spPr>
      </p:cxnSp>
      <p:cxnSp>
        <p:nvCxnSpPr>
          <p:cNvPr id="996368" name="AutoShape 16"/>
          <p:cNvCxnSpPr>
            <a:cxnSpLocks noChangeShapeType="1"/>
            <a:endCxn id="996361" idx="2"/>
          </p:cNvCxnSpPr>
          <p:nvPr/>
        </p:nvCxnSpPr>
        <p:spPr bwMode="auto">
          <a:xfrm rot="16200000" flipV="1">
            <a:off x="4956354" y="1909144"/>
            <a:ext cx="1768127" cy="1206507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 type="arrow" w="med" len="med"/>
            <a:tailEnd/>
          </a:ln>
          <a:effectLst/>
        </p:spPr>
      </p:cxnSp>
      <p:sp>
        <p:nvSpPr>
          <p:cNvPr id="996388" name="Text Box 36"/>
          <p:cNvSpPr txBox="1">
            <a:spLocks noChangeArrowheads="1"/>
          </p:cNvSpPr>
          <p:nvPr/>
        </p:nvSpPr>
        <p:spPr bwMode="auto">
          <a:xfrm>
            <a:off x="1364804" y="5627688"/>
            <a:ext cx="2306141" cy="25736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36000" rIns="0" bIns="36000">
            <a:spAutoFit/>
          </a:bodyPr>
          <a:lstStyle/>
          <a:p>
            <a:pPr algn="ctr"/>
            <a:r>
              <a:rPr lang="pt-BR" sz="1200" b="1" u="none" dirty="0" smtClean="0">
                <a:solidFill>
                  <a:srgbClr val="A50021"/>
                </a:solidFill>
              </a:rPr>
              <a:t>Baixa penetração na região 3 </a:t>
            </a:r>
          </a:p>
        </p:txBody>
      </p:sp>
      <p:cxnSp>
        <p:nvCxnSpPr>
          <p:cNvPr id="996389" name="AutoShape 37"/>
          <p:cNvCxnSpPr>
            <a:cxnSpLocks noChangeShapeType="1"/>
            <a:stCxn id="996388" idx="0"/>
          </p:cNvCxnSpPr>
          <p:nvPr/>
        </p:nvCxnSpPr>
        <p:spPr bwMode="auto">
          <a:xfrm flipV="1">
            <a:off x="2517875" y="3524256"/>
            <a:ext cx="1334045" cy="2103432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 type="arrow" w="med" len="med"/>
          </a:ln>
          <a:effectLst/>
        </p:spPr>
      </p:cxnSp>
      <p:sp>
        <p:nvSpPr>
          <p:cNvPr id="996390" name="Text Box 38"/>
          <p:cNvSpPr txBox="1">
            <a:spLocks noChangeArrowheads="1"/>
          </p:cNvSpPr>
          <p:nvPr/>
        </p:nvSpPr>
        <p:spPr bwMode="auto">
          <a:xfrm>
            <a:off x="1314450" y="1125210"/>
            <a:ext cx="2105025" cy="50359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36000" rIns="0" bIns="36000">
            <a:spAutoFit/>
          </a:bodyPr>
          <a:lstStyle/>
          <a:p>
            <a:pPr algn="ctr"/>
            <a:r>
              <a:rPr lang="pt-BR" sz="1400" b="1" u="none" dirty="0" smtClean="0">
                <a:solidFill>
                  <a:srgbClr val="A50021"/>
                </a:solidFill>
              </a:rPr>
              <a:t>Baixa produção</a:t>
            </a:r>
          </a:p>
          <a:p>
            <a:pPr algn="ctr"/>
            <a:r>
              <a:rPr lang="pt-BR" sz="1400" b="1" dirty="0" smtClean="0">
                <a:solidFill>
                  <a:srgbClr val="A50021"/>
                </a:solidFill>
              </a:rPr>
              <a:t>na unidade 4</a:t>
            </a:r>
            <a:endParaRPr lang="pt-BR" sz="1400" b="1" u="none" dirty="0">
              <a:solidFill>
                <a:srgbClr val="A50021"/>
              </a:solidFill>
            </a:endParaRPr>
          </a:p>
        </p:txBody>
      </p:sp>
      <p:cxnSp>
        <p:nvCxnSpPr>
          <p:cNvPr id="996391" name="AutoShape 39"/>
          <p:cNvCxnSpPr>
            <a:cxnSpLocks noChangeShapeType="1"/>
          </p:cNvCxnSpPr>
          <p:nvPr/>
        </p:nvCxnSpPr>
        <p:spPr bwMode="auto">
          <a:xfrm rot="16200000" flipV="1">
            <a:off x="2161512" y="1954616"/>
            <a:ext cx="1751791" cy="1196976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 type="arrow" w="med" len="med"/>
            <a:tailEnd/>
          </a:ln>
          <a:effectLst/>
        </p:spPr>
      </p:cxnSp>
      <p:sp>
        <p:nvSpPr>
          <p:cNvPr id="996398" name="Line 46"/>
          <p:cNvSpPr>
            <a:spLocks noChangeShapeType="1"/>
          </p:cNvSpPr>
          <p:nvPr/>
        </p:nvSpPr>
        <p:spPr bwMode="auto">
          <a:xfrm flipH="1">
            <a:off x="1763713" y="2036763"/>
            <a:ext cx="936625" cy="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 type="arrow" w="med" len="med"/>
            <a:tailEnd/>
          </a:ln>
          <a:effectLst/>
        </p:spPr>
        <p:txBody>
          <a:bodyPr lIns="0" tIns="36000" rIns="252000" bIns="36000"/>
          <a:lstStyle/>
          <a:p>
            <a:endParaRPr lang="pt-BR"/>
          </a:p>
        </p:txBody>
      </p:sp>
      <p:sp>
        <p:nvSpPr>
          <p:cNvPr id="996416" name="Text Box 64"/>
          <p:cNvSpPr txBox="1">
            <a:spLocks noChangeArrowheads="1"/>
          </p:cNvSpPr>
          <p:nvPr/>
        </p:nvSpPr>
        <p:spPr bwMode="auto">
          <a:xfrm>
            <a:off x="6371803" y="1916832"/>
            <a:ext cx="1152525" cy="6826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36000">
            <a:spAutoFit/>
          </a:bodyPr>
          <a:lstStyle/>
          <a:p>
            <a:r>
              <a:rPr lang="pt-BR" sz="1400" dirty="0" smtClean="0">
                <a:solidFill>
                  <a:srgbClr val="339933"/>
                </a:solidFill>
              </a:rPr>
              <a:t>Falta de operadores na franquia</a:t>
            </a:r>
          </a:p>
        </p:txBody>
      </p:sp>
      <p:sp>
        <p:nvSpPr>
          <p:cNvPr id="996417" name="Line 65"/>
          <p:cNvSpPr>
            <a:spLocks noChangeShapeType="1"/>
          </p:cNvSpPr>
          <p:nvPr/>
        </p:nvSpPr>
        <p:spPr bwMode="auto">
          <a:xfrm flipH="1">
            <a:off x="5939259" y="2348880"/>
            <a:ext cx="288925" cy="2159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 type="arrow" w="med" len="med"/>
          </a:ln>
          <a:effectLst/>
        </p:spPr>
        <p:txBody>
          <a:bodyPr lIns="0" tIns="36000" rIns="252000" bIns="36000"/>
          <a:lstStyle/>
          <a:p>
            <a:endParaRPr lang="pt-BR"/>
          </a:p>
        </p:txBody>
      </p:sp>
      <p:sp>
        <p:nvSpPr>
          <p:cNvPr id="996419" name="Line 67"/>
          <p:cNvSpPr>
            <a:spLocks noChangeShapeType="1"/>
          </p:cNvSpPr>
          <p:nvPr/>
        </p:nvSpPr>
        <p:spPr bwMode="auto">
          <a:xfrm flipV="1">
            <a:off x="5219701" y="5013176"/>
            <a:ext cx="648444" cy="149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 type="arrow" w="med" len="med"/>
          </a:ln>
          <a:effectLst/>
        </p:spPr>
        <p:txBody>
          <a:bodyPr lIns="0" tIns="36000" rIns="252000" bIns="36000"/>
          <a:lstStyle/>
          <a:p>
            <a:endParaRPr lang="pt-BR"/>
          </a:p>
        </p:txBody>
      </p:sp>
      <p:sp>
        <p:nvSpPr>
          <p:cNvPr id="996422" name="Text Box 70"/>
          <p:cNvSpPr txBox="1">
            <a:spLocks noChangeArrowheads="1"/>
          </p:cNvSpPr>
          <p:nvPr/>
        </p:nvSpPr>
        <p:spPr bwMode="auto">
          <a:xfrm>
            <a:off x="3563888" y="4437112"/>
            <a:ext cx="1656829" cy="11135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36000">
            <a:spAutoFit/>
          </a:bodyPr>
          <a:lstStyle/>
          <a:p>
            <a:r>
              <a:rPr lang="pt-BR" sz="1400" dirty="0" smtClean="0">
                <a:solidFill>
                  <a:srgbClr val="339933"/>
                </a:solidFill>
              </a:rPr>
              <a:t>Concorrência oferece melhor atendimento e relacionamento com o cliente</a:t>
            </a:r>
            <a:endParaRPr lang="pt-BR" sz="1400" b="0" u="none" dirty="0">
              <a:solidFill>
                <a:srgbClr val="339933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-36512" y="4581128"/>
            <a:ext cx="26642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339933"/>
                </a:solidFill>
              </a:rPr>
              <a:t>Produtos oferecidos não atendem</a:t>
            </a:r>
          </a:p>
          <a:p>
            <a:r>
              <a:rPr lang="pt-BR" sz="1400" dirty="0" smtClean="0">
                <a:solidFill>
                  <a:srgbClr val="339933"/>
                </a:solidFill>
              </a:rPr>
              <a:t>as necessidades do mercado</a:t>
            </a:r>
          </a:p>
        </p:txBody>
      </p:sp>
      <p:sp>
        <p:nvSpPr>
          <p:cNvPr id="36" name="Line 72"/>
          <p:cNvSpPr>
            <a:spLocks noChangeShapeType="1"/>
          </p:cNvSpPr>
          <p:nvPr/>
        </p:nvSpPr>
        <p:spPr bwMode="auto">
          <a:xfrm>
            <a:off x="2195736" y="4941168"/>
            <a:ext cx="720725" cy="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 type="arrow" w="med" len="med"/>
          </a:ln>
          <a:effectLst/>
        </p:spPr>
        <p:txBody>
          <a:bodyPr lIns="0" tIns="36000" rIns="252000" bIns="36000"/>
          <a:lstStyle/>
          <a:p>
            <a:endParaRPr lang="pt-BR"/>
          </a:p>
        </p:txBody>
      </p:sp>
      <p:sp>
        <p:nvSpPr>
          <p:cNvPr id="38" name="Line 63"/>
          <p:cNvSpPr>
            <a:spLocks noChangeShapeType="1"/>
          </p:cNvSpPr>
          <p:nvPr/>
        </p:nvSpPr>
        <p:spPr bwMode="auto">
          <a:xfrm rot="10800000" flipH="1" flipV="1">
            <a:off x="1763688" y="4292203"/>
            <a:ext cx="360362" cy="28892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arrow" w="med" len="med"/>
          </a:ln>
          <a:effectLst/>
        </p:spPr>
        <p:txBody>
          <a:bodyPr lIns="0" tIns="36000" rIns="252000" bIns="36000"/>
          <a:lstStyle/>
          <a:p>
            <a:endParaRPr lang="pt-BR"/>
          </a:p>
        </p:txBody>
      </p:sp>
      <p:sp>
        <p:nvSpPr>
          <p:cNvPr id="39" name="CaixaDeTexto 38"/>
          <p:cNvSpPr txBox="1"/>
          <p:nvPr/>
        </p:nvSpPr>
        <p:spPr>
          <a:xfrm>
            <a:off x="-36512" y="3769876"/>
            <a:ext cx="2472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accent1"/>
                </a:solidFill>
              </a:rPr>
              <a:t>Problema de relacionamento</a:t>
            </a:r>
          </a:p>
          <a:p>
            <a:r>
              <a:rPr lang="pt-BR" sz="1400" dirty="0" smtClean="0">
                <a:solidFill>
                  <a:schemeClr val="accent1"/>
                </a:solidFill>
              </a:rPr>
              <a:t>entre orçamentista e cliente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-6469" y="2066898"/>
            <a:ext cx="1927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339933"/>
                </a:solidFill>
              </a:rPr>
              <a:t>Perda de penetração no</a:t>
            </a:r>
          </a:p>
          <a:p>
            <a:r>
              <a:rPr lang="pt-BR" sz="1400" dirty="0" smtClean="0">
                <a:solidFill>
                  <a:srgbClr val="339933"/>
                </a:solidFill>
              </a:rPr>
              <a:t>segmento Home Office</a:t>
            </a: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  <p:sp>
        <p:nvSpPr>
          <p:cNvPr id="29" name="Texto explicativo retangular com cantos arredondados 28"/>
          <p:cNvSpPr/>
          <p:nvPr/>
        </p:nvSpPr>
        <p:spPr bwMode="auto">
          <a:xfrm>
            <a:off x="6839372" y="260648"/>
            <a:ext cx="2304628" cy="720080"/>
          </a:xfrm>
          <a:prstGeom prst="wedgeRoundRectCallout">
            <a:avLst>
              <a:gd name="adj1" fmla="val -34825"/>
              <a:gd name="adj2" fmla="val 198596"/>
              <a:gd name="adj3" fmla="val 16667"/>
            </a:avLst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050" dirty="0" smtClean="0">
                <a:latin typeface="Tahoma" pitchFamily="34" charset="0"/>
                <a:cs typeface="Tahoma" pitchFamily="34" charset="0"/>
              </a:rPr>
              <a:t>Chegar na </a:t>
            </a:r>
            <a:r>
              <a:rPr lang="pt-BR" sz="105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“Causa Raiz” </a:t>
            </a:r>
            <a:r>
              <a:rPr lang="pt-BR" sz="1050" dirty="0" smtClean="0">
                <a:latin typeface="Tahoma" pitchFamily="34" charset="0"/>
                <a:cs typeface="Tahoma" pitchFamily="34" charset="0"/>
              </a:rPr>
              <a:t>é o primeiro passo para um plano de ação bem feito</a:t>
            </a:r>
            <a:endParaRPr kumimoji="0" lang="pt-BR" sz="105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0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863" y="900113"/>
            <a:ext cx="8810625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1760" y="116632"/>
            <a:ext cx="8748712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803400" indent="-1803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3200" b="1" u="none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Priorização</a:t>
            </a:r>
            <a:endParaRPr lang="pt-BR" sz="3200" b="1" u="none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Fluxograma: Processo 5"/>
          <p:cNvSpPr/>
          <p:nvPr/>
        </p:nvSpPr>
        <p:spPr>
          <a:xfrm>
            <a:off x="179512" y="1052736"/>
            <a:ext cx="1368152" cy="504056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123728" y="5661248"/>
            <a:ext cx="396044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8172400" y="918000"/>
            <a:ext cx="720080" cy="764808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Método para atingir resultados - PDCA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7890" name="Picture 2" descr="http://1.bp.blogspot.com/-EfNi961swzI/TVSh6vdMErI/AAAAAAAAADQ/U4UdMvz3oSU/s1600/pdca-plan-do-check-a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064389"/>
            <a:ext cx="4752528" cy="3236819"/>
          </a:xfrm>
          <a:prstGeom prst="rect">
            <a:avLst/>
          </a:prstGeom>
          <a:noFill/>
        </p:spPr>
      </p:pic>
      <p:sp>
        <p:nvSpPr>
          <p:cNvPr id="12" name="Losango 11"/>
          <p:cNvSpPr/>
          <p:nvPr/>
        </p:nvSpPr>
        <p:spPr>
          <a:xfrm>
            <a:off x="2411760" y="2924944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Losango 14"/>
          <p:cNvSpPr/>
          <p:nvPr/>
        </p:nvSpPr>
        <p:spPr>
          <a:xfrm>
            <a:off x="2699792" y="270892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Losango 15"/>
          <p:cNvSpPr/>
          <p:nvPr/>
        </p:nvSpPr>
        <p:spPr>
          <a:xfrm>
            <a:off x="3707904" y="213285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Losango 16"/>
          <p:cNvSpPr/>
          <p:nvPr/>
        </p:nvSpPr>
        <p:spPr>
          <a:xfrm>
            <a:off x="4139952" y="195283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Losango 17"/>
          <p:cNvSpPr/>
          <p:nvPr/>
        </p:nvSpPr>
        <p:spPr>
          <a:xfrm>
            <a:off x="6156176" y="249289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Losango 18"/>
          <p:cNvSpPr/>
          <p:nvPr/>
        </p:nvSpPr>
        <p:spPr>
          <a:xfrm>
            <a:off x="5868144" y="393305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Losango 20"/>
          <p:cNvSpPr/>
          <p:nvPr/>
        </p:nvSpPr>
        <p:spPr>
          <a:xfrm>
            <a:off x="2051720" y="432910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Losango 21"/>
          <p:cNvSpPr/>
          <p:nvPr/>
        </p:nvSpPr>
        <p:spPr>
          <a:xfrm>
            <a:off x="3275856" y="486916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2483768" y="292494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1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2771800" y="270892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2</a:t>
            </a:r>
            <a:endParaRPr lang="pt-BR" sz="1600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779912" y="21328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3</a:t>
            </a:r>
            <a:endParaRPr lang="pt-BR" sz="1600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4211130" y="193831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4</a:t>
            </a:r>
            <a:endParaRPr lang="pt-BR" sz="1600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228184" y="249289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5</a:t>
            </a:r>
            <a:endParaRPr lang="pt-BR" sz="16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940152" y="39330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6</a:t>
            </a:r>
            <a:endParaRPr lang="pt-BR" sz="1600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3347864" y="486916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7</a:t>
            </a:r>
            <a:endParaRPr lang="pt-BR" sz="1600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2122898" y="431458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8</a:t>
            </a:r>
            <a:endParaRPr lang="pt-BR" sz="1600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323528" y="2915652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Estabelecer metas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395536" y="2420888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Análise de fenômeno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907704" y="177281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Análise de processo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092574" y="1412776"/>
            <a:ext cx="2664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Estabelecer plano de ação</a:t>
            </a:r>
            <a:endParaRPr lang="pt-BR" b="1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6608680" y="2348880"/>
            <a:ext cx="2351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Conduzir a execução</a:t>
            </a: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do plano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6014886" y="4293096"/>
            <a:ext cx="2467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Verificar o </a:t>
            </a:r>
            <a:r>
              <a:rPr lang="pt-BR" dirty="0" err="1" smtClean="0">
                <a:solidFill>
                  <a:schemeClr val="bg1">
                    <a:lumMod val="50000"/>
                  </a:schemeClr>
                </a:solidFill>
              </a:rPr>
              <a:t>atingimento</a:t>
            </a:r>
            <a:endParaRPr lang="pt-BR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da meta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328212" y="5301208"/>
            <a:ext cx="2339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Tomar ação corretiva</a:t>
            </a: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no insucesso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21198" y="4510861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Padronizar e treinar</a:t>
            </a: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no sucesso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9" name="Imagem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4063" y="1295400"/>
            <a:ext cx="5618137" cy="4581872"/>
          </a:xfrm>
          <a:noFill/>
          <a:ln algn="ctr">
            <a:miter lim="800000"/>
            <a:headEnd/>
            <a:tailEnd/>
          </a:ln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  <a:noAutofit/>
          </a:bodyPr>
          <a:lstStyle/>
          <a:p>
            <a:pPr marL="352425" indent="-352425" defTabSz="942975">
              <a:lnSpc>
                <a:spcPct val="120000"/>
              </a:lnSpc>
            </a:pPr>
            <a:r>
              <a:rPr lang="pt-BR" sz="2800" b="1" i="1" dirty="0">
                <a:latin typeface="+mj-lt"/>
                <a:cs typeface="Times New Roman" pitchFamily="18" charset="0"/>
              </a:rPr>
              <a:t>Conceituação</a:t>
            </a:r>
          </a:p>
          <a:p>
            <a:pPr marL="766763" lvl="1" indent="-295275" defTabSz="942975">
              <a:lnSpc>
                <a:spcPct val="120000"/>
              </a:lnSpc>
            </a:pPr>
            <a:r>
              <a:rPr lang="pt-BR" sz="2400" dirty="0">
                <a:latin typeface="+mj-lt"/>
                <a:cs typeface="Times New Roman" pitchFamily="18" charset="0"/>
              </a:rPr>
              <a:t>Bloquear as causas </a:t>
            </a:r>
            <a:r>
              <a:rPr lang="pt-BR" sz="2400" dirty="0" smtClean="0">
                <a:latin typeface="+mj-lt"/>
                <a:cs typeface="Times New Roman" pitchFamily="18" charset="0"/>
              </a:rPr>
              <a:t>raiz</a:t>
            </a:r>
            <a:endParaRPr lang="pt-BR" sz="2400" dirty="0">
              <a:latin typeface="+mj-lt"/>
              <a:cs typeface="Times New Roman" pitchFamily="18" charset="0"/>
            </a:endParaRPr>
          </a:p>
          <a:p>
            <a:pPr marL="766763" lvl="1" indent="-295275" defTabSz="942975">
              <a:lnSpc>
                <a:spcPct val="120000"/>
              </a:lnSpc>
            </a:pPr>
            <a:endParaRPr lang="pt-BR" sz="500" dirty="0">
              <a:latin typeface="+mj-lt"/>
              <a:cs typeface="Times New Roman" pitchFamily="18" charset="0"/>
            </a:endParaRPr>
          </a:p>
          <a:p>
            <a:pPr marL="352425" indent="-352425" defTabSz="942975">
              <a:lnSpc>
                <a:spcPct val="120000"/>
              </a:lnSpc>
            </a:pPr>
            <a:r>
              <a:rPr lang="pt-BR" sz="2800" b="1" i="1" dirty="0">
                <a:latin typeface="+mj-lt"/>
              </a:rPr>
              <a:t>Diferenciar</a:t>
            </a:r>
          </a:p>
          <a:p>
            <a:pPr marL="766763" lvl="1" indent="-295275" defTabSz="942975">
              <a:lnSpc>
                <a:spcPct val="120000"/>
              </a:lnSpc>
            </a:pPr>
            <a:r>
              <a:rPr lang="pt-BR" sz="2400" dirty="0">
                <a:latin typeface="+mj-lt"/>
              </a:rPr>
              <a:t>Sintoma X Causa</a:t>
            </a:r>
          </a:p>
          <a:p>
            <a:pPr marL="766763" lvl="1" indent="-295275" defTabSz="942975">
              <a:lnSpc>
                <a:spcPct val="120000"/>
              </a:lnSpc>
            </a:pPr>
            <a:r>
              <a:rPr lang="pt-BR" sz="2400" dirty="0">
                <a:latin typeface="+mj-lt"/>
                <a:cs typeface="Times New Roman" pitchFamily="18" charset="0"/>
              </a:rPr>
              <a:t>Disposição X Ação Corretiva</a:t>
            </a:r>
          </a:p>
          <a:p>
            <a:pPr marL="766763" lvl="1" indent="-295275" defTabSz="942975">
              <a:lnSpc>
                <a:spcPct val="120000"/>
              </a:lnSpc>
            </a:pPr>
            <a:r>
              <a:rPr lang="pt-BR" sz="2400" dirty="0">
                <a:latin typeface="+mj-lt"/>
                <a:cs typeface="Times New Roman" pitchFamily="18" charset="0"/>
              </a:rPr>
              <a:t>Ação Corretiva X Ação Preventiva</a:t>
            </a:r>
          </a:p>
          <a:p>
            <a:pPr marL="766763" lvl="1" indent="-295275" defTabSz="942975">
              <a:lnSpc>
                <a:spcPct val="120000"/>
              </a:lnSpc>
              <a:buFontTx/>
              <a:buNone/>
            </a:pPr>
            <a:endParaRPr lang="pt-BR" sz="800" dirty="0">
              <a:latin typeface="+mj-lt"/>
              <a:cs typeface="Times New Roman" pitchFamily="18" charset="0"/>
            </a:endParaRPr>
          </a:p>
          <a:p>
            <a:pPr marL="352425" indent="-352425" defTabSz="942975">
              <a:lnSpc>
                <a:spcPct val="120000"/>
              </a:lnSpc>
            </a:pPr>
            <a:r>
              <a:rPr lang="pt-BR" sz="2800" b="1" i="1" dirty="0">
                <a:latin typeface="+mj-lt"/>
                <a:cs typeface="Times New Roman" pitchFamily="18" charset="0"/>
              </a:rPr>
              <a:t>Validação das ações</a:t>
            </a:r>
          </a:p>
          <a:p>
            <a:pPr marL="766763" lvl="1" indent="-295275" defTabSz="942975">
              <a:lnSpc>
                <a:spcPct val="120000"/>
              </a:lnSpc>
            </a:pPr>
            <a:r>
              <a:rPr lang="pt-BR" sz="2400" dirty="0">
                <a:latin typeface="+mj-lt"/>
                <a:cs typeface="Times New Roman" pitchFamily="18" charset="0"/>
              </a:rPr>
              <a:t>Matriz de Afinidade das Ações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79512" y="260648"/>
            <a:ext cx="8748712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803400" indent="-1803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3200" b="1" u="none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Estabelecer plano de ação</a:t>
            </a:r>
            <a:endParaRPr lang="pt-BR" sz="3200" b="1" u="none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338138" y="4048125"/>
            <a:ext cx="828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1800" b="1" u="sng" dirty="0"/>
              <a:t>AÇÕES</a:t>
            </a:r>
            <a:r>
              <a:rPr lang="pt-BR" sz="1800" b="1" dirty="0"/>
              <a:t> - </a:t>
            </a:r>
            <a:r>
              <a:rPr lang="pt-BR" sz="1800" dirty="0"/>
              <a:t>O QUE FAZER = A ação claramente definida que representa bloqueio / minimização de uma causa ou correção dos desvios.</a:t>
            </a:r>
          </a:p>
        </p:txBody>
      </p:sp>
      <p:pic>
        <p:nvPicPr>
          <p:cNvPr id="28058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525" y="1017588"/>
            <a:ext cx="8851900" cy="289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0582" name="Oval 6"/>
          <p:cNvSpPr>
            <a:spLocks noChangeArrowheads="1"/>
          </p:cNvSpPr>
          <p:nvPr/>
        </p:nvSpPr>
        <p:spPr bwMode="auto">
          <a:xfrm>
            <a:off x="866775" y="990600"/>
            <a:ext cx="2189163" cy="4778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309563" y="4759325"/>
            <a:ext cx="86868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1800" b="1" u="sng" dirty="0"/>
              <a:t>ETAPAS</a:t>
            </a:r>
            <a:r>
              <a:rPr lang="pt-BR" sz="1800" dirty="0"/>
              <a:t> - COMO SERÁ FEITO = Quase todas as ações de um Plano possuem um grau de complexidade que exige detalhamento para que haja plena compreensão da ação. </a:t>
            </a:r>
          </a:p>
          <a:p>
            <a:pPr algn="just"/>
            <a:r>
              <a:rPr lang="pt-BR" sz="1800" dirty="0"/>
              <a:t>Quando necessário este detalhamento deve constar no Plano como sub-itens, também com prazos e responsáveis.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311" y="130638"/>
            <a:ext cx="8748712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803400" indent="-1803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3200" b="1" u="none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Plano de ação</a:t>
            </a:r>
            <a:endParaRPr lang="pt-BR" sz="3200" b="1" u="none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381000" y="4235450"/>
            <a:ext cx="8308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1800" b="1" u="sng" dirty="0"/>
              <a:t>PORQUE</a:t>
            </a:r>
            <a:r>
              <a:rPr lang="pt-BR" sz="1800" dirty="0"/>
              <a:t> SERÁ REALIZADA = Toda ação tem como objetivo bloquear uma das causas priorizadas. Deve-se justificar a elaboração de cada ação.</a:t>
            </a:r>
          </a:p>
        </p:txBody>
      </p:sp>
      <p:pic>
        <p:nvPicPr>
          <p:cNvPr id="2816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525" y="1019175"/>
            <a:ext cx="8851900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1606" name="Oval 6"/>
          <p:cNvSpPr>
            <a:spLocks noChangeArrowheads="1"/>
          </p:cNvSpPr>
          <p:nvPr/>
        </p:nvSpPr>
        <p:spPr bwMode="auto">
          <a:xfrm>
            <a:off x="4300538" y="990600"/>
            <a:ext cx="1524000" cy="4508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88640"/>
            <a:ext cx="8748712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803400" indent="-1803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3200" b="1" u="none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Plano de ação</a:t>
            </a:r>
            <a:endParaRPr lang="pt-BR" sz="3200" b="1" u="none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0906"/>
            <a:ext cx="8229600" cy="487890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1027113" eaLnBrk="0" fontAlgn="base" hangingPunct="0">
              <a:lnSpc>
                <a:spcPct val="120000"/>
              </a:lnSpc>
              <a:spcAft>
                <a:spcPct val="0"/>
              </a:spcAft>
              <a:defRPr/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ヒラギノ角ゴ Pro W3" pitchFamily="-111" charset="-128"/>
                <a:cs typeface="Tahoma" pitchFamily="34" charset="0"/>
              </a:rPr>
              <a:t>O que é Método?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93926" y="1772816"/>
            <a:ext cx="7921625" cy="3528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36000" rIns="252000" bIns="36000"/>
          <a:lstStyle/>
          <a:p>
            <a:pPr marL="285750"/>
            <a:r>
              <a:rPr lang="pt-BR" sz="2800" b="1" i="1" dirty="0" smtClean="0"/>
              <a:t>Método:</a:t>
            </a:r>
          </a:p>
          <a:p>
            <a:pPr marL="285750"/>
            <a:endParaRPr lang="pt-BR" sz="3600" b="1" dirty="0" smtClean="0"/>
          </a:p>
          <a:p>
            <a:pPr marL="285750"/>
            <a:r>
              <a:rPr lang="pt-BR" sz="3200" dirty="0" smtClean="0"/>
              <a:t>Do grego </a:t>
            </a:r>
            <a:r>
              <a:rPr lang="pt-BR" sz="3200" i="1" dirty="0" err="1" smtClean="0"/>
              <a:t>methodos</a:t>
            </a:r>
            <a:r>
              <a:rPr lang="pt-BR" sz="3200" dirty="0" smtClean="0"/>
              <a:t>, </a:t>
            </a:r>
            <a:r>
              <a:rPr lang="pt-BR" sz="3200" i="1" dirty="0" err="1" smtClean="0"/>
              <a:t>met</a:t>
            </a:r>
            <a:r>
              <a:rPr lang="pt-BR" sz="3200" i="1" dirty="0" smtClean="0"/>
              <a:t>' </a:t>
            </a:r>
            <a:r>
              <a:rPr lang="pt-BR" sz="3200" i="1" dirty="0" err="1" smtClean="0"/>
              <a:t>hodos</a:t>
            </a:r>
            <a:r>
              <a:rPr lang="pt-BR" sz="3200" dirty="0" smtClean="0"/>
              <a:t> que significa, literalmente, "caminho para chegar a um fim".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381000" y="4237038"/>
            <a:ext cx="83089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1800" b="1" u="sng"/>
              <a:t>RESPONSÁVEL</a:t>
            </a:r>
            <a:r>
              <a:rPr lang="pt-BR" sz="1800"/>
              <a:t> - QUEM FARÁ = Toda ação tem um responsável que deve ser  designado pelo nome. Este responsável poderá executar pessoalmente a tarefa ou coordenar a execução, delegando atividades para outras pessoas.</a:t>
            </a:r>
          </a:p>
        </p:txBody>
      </p:sp>
      <p:pic>
        <p:nvPicPr>
          <p:cNvPr id="2826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525" y="1028700"/>
            <a:ext cx="8851900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2630" name="Oval 6"/>
          <p:cNvSpPr>
            <a:spLocks noChangeArrowheads="1"/>
          </p:cNvSpPr>
          <p:nvPr/>
        </p:nvSpPr>
        <p:spPr bwMode="auto">
          <a:xfrm>
            <a:off x="6370638" y="990600"/>
            <a:ext cx="1203325" cy="5254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277" y="188640"/>
            <a:ext cx="8748712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803400" indent="-1803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3200" b="1" u="none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Plano de ação</a:t>
            </a:r>
            <a:endParaRPr lang="pt-BR" sz="3200" b="1" u="none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2" name="Text Box 4"/>
          <p:cNvSpPr txBox="1">
            <a:spLocks noChangeArrowheads="1"/>
          </p:cNvSpPr>
          <p:nvPr/>
        </p:nvSpPr>
        <p:spPr bwMode="auto">
          <a:xfrm>
            <a:off x="381000" y="4081463"/>
            <a:ext cx="86868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1800" b="1" u="sng"/>
              <a:t>PRAZO</a:t>
            </a:r>
            <a:r>
              <a:rPr lang="pt-BR" sz="1800"/>
              <a:t> - QUANDO SERÁ FEITO = O prazo de término da ação (semana ou dia). </a:t>
            </a:r>
          </a:p>
          <a:p>
            <a:pPr algn="just"/>
            <a:r>
              <a:rPr lang="pt-BR" sz="1800"/>
              <a:t>Tratando-se de um Plano de Ação para melhorar o nível de resultados, pressupõe-se que </a:t>
            </a:r>
            <a:r>
              <a:rPr lang="pt-BR" sz="1800" u="sng"/>
              <a:t>sempre</a:t>
            </a:r>
            <a:r>
              <a:rPr lang="pt-BR" sz="1800"/>
              <a:t> existe uma </a:t>
            </a:r>
            <a:r>
              <a:rPr lang="pt-BR" sz="1800" u="sng"/>
              <a:t>mudança</a:t>
            </a:r>
            <a:r>
              <a:rPr lang="pt-BR" sz="1800"/>
              <a:t>, e existe um prazo para efetivar essa mudança. Por isso, não é adequado colocar prazo “</a:t>
            </a:r>
            <a:r>
              <a:rPr lang="pt-BR" sz="1800" u="sng"/>
              <a:t>imediato</a:t>
            </a:r>
            <a:r>
              <a:rPr lang="pt-BR" sz="1800"/>
              <a:t>” ou “</a:t>
            </a:r>
            <a:r>
              <a:rPr lang="pt-BR" sz="1800" u="sng"/>
              <a:t>permanente</a:t>
            </a:r>
            <a:r>
              <a:rPr lang="pt-BR" sz="1800"/>
              <a:t>”.</a:t>
            </a:r>
          </a:p>
        </p:txBody>
      </p:sp>
      <p:pic>
        <p:nvPicPr>
          <p:cNvPr id="2836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525" y="1028700"/>
            <a:ext cx="8851900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3654" name="Oval 6"/>
          <p:cNvSpPr>
            <a:spLocks noChangeArrowheads="1"/>
          </p:cNvSpPr>
          <p:nvPr/>
        </p:nvSpPr>
        <p:spPr bwMode="auto">
          <a:xfrm>
            <a:off x="7543800" y="1042988"/>
            <a:ext cx="990600" cy="4191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88640"/>
            <a:ext cx="8748712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803400" indent="-1803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3200" b="1" u="none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Plano de ação</a:t>
            </a:r>
            <a:endParaRPr lang="pt-BR" sz="3200" b="1" u="none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525" y="1028700"/>
            <a:ext cx="8851900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4677" name="Oval 5"/>
          <p:cNvSpPr>
            <a:spLocks noChangeArrowheads="1"/>
          </p:cNvSpPr>
          <p:nvPr/>
        </p:nvSpPr>
        <p:spPr bwMode="auto">
          <a:xfrm>
            <a:off x="8374063" y="1014413"/>
            <a:ext cx="617537" cy="4492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4678" name="Text Box 6"/>
          <p:cNvSpPr txBox="1">
            <a:spLocks noChangeArrowheads="1"/>
          </p:cNvSpPr>
          <p:nvPr/>
        </p:nvSpPr>
        <p:spPr bwMode="auto">
          <a:xfrm>
            <a:off x="381000" y="4267200"/>
            <a:ext cx="83089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1800" b="1" u="sng"/>
              <a:t>STATUS</a:t>
            </a:r>
            <a:r>
              <a:rPr lang="pt-BR" sz="1800"/>
              <a:t> -  CONTROLE DO ANDAMENTO DAS AÇÕES -Toda ação deve ser acompanhada para poder avaliar a eficiência e eficácia do Plano de Ação proposto. 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88640"/>
            <a:ext cx="8748712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803400" indent="-1803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3200" b="1" u="none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Plano de ação</a:t>
            </a:r>
            <a:endParaRPr lang="pt-BR" sz="3200" b="1" u="none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3" name="Text Box 3"/>
          <p:cNvSpPr txBox="1">
            <a:spLocks noChangeArrowheads="1"/>
          </p:cNvSpPr>
          <p:nvPr/>
        </p:nvSpPr>
        <p:spPr bwMode="auto">
          <a:xfrm>
            <a:off x="251520" y="1758950"/>
            <a:ext cx="8568952" cy="400789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457200" indent="-457200" algn="just" eaLnBrk="0" hangingPunct="0">
              <a:lnSpc>
                <a:spcPct val="110000"/>
              </a:lnSpc>
              <a:spcBef>
                <a:spcPct val="60000"/>
              </a:spcBef>
              <a:buFontTx/>
              <a:buChar char="•"/>
            </a:pPr>
            <a:r>
              <a:rPr lang="pt-BR" sz="24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Deve ser definido apenas </a:t>
            </a:r>
            <a:r>
              <a:rPr lang="pt-BR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1</a:t>
            </a:r>
            <a:r>
              <a:rPr lang="pt-BR" sz="24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responsável por </a:t>
            </a:r>
            <a:r>
              <a:rPr lang="pt-BR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cada </a:t>
            </a:r>
            <a:r>
              <a:rPr lang="pt-BR" sz="24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ação/etapa;</a:t>
            </a:r>
            <a:endParaRPr lang="pt-BR" sz="24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marL="457200" indent="-457200" algn="just" eaLnBrk="0" hangingPunct="0">
              <a:lnSpc>
                <a:spcPct val="110000"/>
              </a:lnSpc>
              <a:spcBef>
                <a:spcPct val="60000"/>
              </a:spcBef>
              <a:buFontTx/>
              <a:buChar char="•"/>
            </a:pPr>
            <a:r>
              <a:rPr lang="pt-BR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Não incluir ações que representam </a:t>
            </a:r>
            <a:r>
              <a:rPr lang="pt-BR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rotina</a:t>
            </a:r>
            <a:r>
              <a:rPr lang="pt-BR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do </a:t>
            </a:r>
            <a:r>
              <a:rPr lang="pt-BR" sz="24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gerenciamento;</a:t>
            </a:r>
            <a:endParaRPr lang="pt-BR" sz="24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marL="457200" indent="-457200" algn="just" eaLnBrk="0" hangingPunct="0">
              <a:lnSpc>
                <a:spcPct val="110000"/>
              </a:lnSpc>
              <a:spcBef>
                <a:spcPct val="60000"/>
              </a:spcBef>
              <a:buFontTx/>
              <a:buChar char="•"/>
            </a:pPr>
            <a:r>
              <a:rPr lang="pt-BR" sz="24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Desdobrar</a:t>
            </a:r>
            <a:r>
              <a:rPr lang="pt-BR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ações de longa duração para facilitar o </a:t>
            </a:r>
            <a:r>
              <a:rPr lang="pt-BR" sz="24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acompanhamento;</a:t>
            </a:r>
            <a:endParaRPr lang="pt-BR" sz="24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marL="457200" indent="-457200" algn="just" eaLnBrk="0" hangingPunct="0">
              <a:lnSpc>
                <a:spcPct val="110000"/>
              </a:lnSpc>
              <a:spcBef>
                <a:spcPct val="60000"/>
              </a:spcBef>
              <a:buFontTx/>
              <a:buChar char="•"/>
            </a:pPr>
            <a:r>
              <a:rPr lang="pt-BR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Não incluir na coluna "Quem" pessoas de outras áreas sobre as </a:t>
            </a:r>
            <a:r>
              <a:rPr lang="pt-BR" sz="24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quais não se tem responsabilidade direta. Deve-se designar </a:t>
            </a:r>
            <a:r>
              <a:rPr lang="pt-BR" sz="24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alguém da equipe </a:t>
            </a:r>
            <a:r>
              <a:rPr lang="pt-BR" sz="24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como responsável por obter um determinado resultado (produto ou serviço) de outra </a:t>
            </a:r>
            <a:r>
              <a:rPr lang="pt-BR" sz="24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área.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7504" y="366936"/>
            <a:ext cx="8748712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803400" indent="-1803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3200" b="1" u="none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Cuidados na elaboração do plano de ação</a:t>
            </a:r>
            <a:endParaRPr lang="pt-BR" sz="3200" b="1" u="none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Método para atingir resultados - PDCA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7890" name="Picture 2" descr="http://1.bp.blogspot.com/-EfNi961swzI/TVSh6vdMErI/AAAAAAAAADQ/U4UdMvz3oSU/s1600/pdca-plan-do-check-a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064389"/>
            <a:ext cx="4752528" cy="3236819"/>
          </a:xfrm>
          <a:prstGeom prst="rect">
            <a:avLst/>
          </a:prstGeom>
          <a:noFill/>
        </p:spPr>
      </p:pic>
      <p:sp>
        <p:nvSpPr>
          <p:cNvPr id="12" name="Losango 11"/>
          <p:cNvSpPr/>
          <p:nvPr/>
        </p:nvSpPr>
        <p:spPr>
          <a:xfrm>
            <a:off x="2411760" y="2924944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Losango 14"/>
          <p:cNvSpPr/>
          <p:nvPr/>
        </p:nvSpPr>
        <p:spPr>
          <a:xfrm>
            <a:off x="2699792" y="270892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Losango 15"/>
          <p:cNvSpPr/>
          <p:nvPr/>
        </p:nvSpPr>
        <p:spPr>
          <a:xfrm>
            <a:off x="3707904" y="213285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Losango 16"/>
          <p:cNvSpPr/>
          <p:nvPr/>
        </p:nvSpPr>
        <p:spPr>
          <a:xfrm>
            <a:off x="4139952" y="195283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Losango 17"/>
          <p:cNvSpPr/>
          <p:nvPr/>
        </p:nvSpPr>
        <p:spPr>
          <a:xfrm>
            <a:off x="6156176" y="249289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Losango 18"/>
          <p:cNvSpPr/>
          <p:nvPr/>
        </p:nvSpPr>
        <p:spPr>
          <a:xfrm>
            <a:off x="5868144" y="393305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Losango 20"/>
          <p:cNvSpPr/>
          <p:nvPr/>
        </p:nvSpPr>
        <p:spPr>
          <a:xfrm>
            <a:off x="2051720" y="432910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Losango 21"/>
          <p:cNvSpPr/>
          <p:nvPr/>
        </p:nvSpPr>
        <p:spPr>
          <a:xfrm>
            <a:off x="3275856" y="486916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2483768" y="292494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1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2771800" y="270892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2</a:t>
            </a:r>
            <a:endParaRPr lang="pt-BR" sz="1600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779912" y="21328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3</a:t>
            </a:r>
            <a:endParaRPr lang="pt-BR" sz="1600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4211130" y="193831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4</a:t>
            </a:r>
            <a:endParaRPr lang="pt-BR" sz="1600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228184" y="249289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5</a:t>
            </a:r>
            <a:endParaRPr lang="pt-BR" sz="16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940152" y="39330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6</a:t>
            </a:r>
            <a:endParaRPr lang="pt-BR" sz="1600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3347864" y="486916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7</a:t>
            </a:r>
            <a:endParaRPr lang="pt-BR" sz="1600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2122898" y="431458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8</a:t>
            </a:r>
            <a:endParaRPr lang="pt-BR" sz="1600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323528" y="2915652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Estabelecer metas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395536" y="2420888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Análise de fenômeno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907704" y="177281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Análise de processo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092574" y="1412776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Estabelecer plano de ação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6720506" y="2348880"/>
            <a:ext cx="2128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/>
              <a:t>Conduzir a execução</a:t>
            </a:r>
          </a:p>
          <a:p>
            <a:pPr algn="ctr"/>
            <a:r>
              <a:rPr lang="pt-BR" b="1" dirty="0" smtClean="0"/>
              <a:t>do plano</a:t>
            </a:r>
            <a:endParaRPr lang="pt-BR" b="1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6014886" y="4293096"/>
            <a:ext cx="2467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Verificar o </a:t>
            </a:r>
            <a:r>
              <a:rPr lang="pt-BR" dirty="0" err="1" smtClean="0">
                <a:solidFill>
                  <a:schemeClr val="bg1">
                    <a:lumMod val="50000"/>
                  </a:schemeClr>
                </a:solidFill>
              </a:rPr>
              <a:t>atingimento</a:t>
            </a:r>
            <a:endParaRPr lang="pt-BR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da meta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328212" y="5301208"/>
            <a:ext cx="2339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Tomar ação corretiva</a:t>
            </a: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no insucesso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21198" y="4510861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Padronizar e treinar</a:t>
            </a: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no sucesso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9" name="Imagem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3568" y="1124744"/>
            <a:ext cx="8210550" cy="5105400"/>
          </a:xfrm>
          <a:noFill/>
          <a:ln algn="ctr">
            <a:miter lim="800000"/>
            <a:headEnd/>
            <a:tailEnd/>
          </a:ln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  <a:normAutofit/>
          </a:bodyPr>
          <a:lstStyle/>
          <a:p>
            <a:pPr marL="352425" indent="-352425" defTabSz="942975">
              <a:lnSpc>
                <a:spcPct val="120000"/>
              </a:lnSpc>
            </a:pPr>
            <a:r>
              <a:rPr lang="pt-BR" sz="2800" b="1" i="1" dirty="0">
                <a:latin typeface="+mj-lt"/>
                <a:cs typeface="Times New Roman" pitchFamily="18" charset="0"/>
              </a:rPr>
              <a:t>Treinamento</a:t>
            </a:r>
          </a:p>
          <a:p>
            <a:pPr marL="766763" lvl="1" indent="-295275" defTabSz="942975">
              <a:lnSpc>
                <a:spcPct val="120000"/>
              </a:lnSpc>
            </a:pPr>
            <a:r>
              <a:rPr lang="pt-BR" sz="2400" dirty="0">
                <a:latin typeface="+mj-lt"/>
                <a:cs typeface="Times New Roman" pitchFamily="18" charset="0"/>
              </a:rPr>
              <a:t>Divulgação do plano a todos;</a:t>
            </a:r>
          </a:p>
          <a:p>
            <a:pPr marL="766763" lvl="1" indent="-295275" defTabSz="942975">
              <a:lnSpc>
                <a:spcPct val="120000"/>
              </a:lnSpc>
            </a:pPr>
            <a:r>
              <a:rPr lang="pt-BR" sz="2400" dirty="0">
                <a:latin typeface="+mj-lt"/>
                <a:cs typeface="Times New Roman" pitchFamily="18" charset="0"/>
              </a:rPr>
              <a:t>Reuniões participativas;</a:t>
            </a:r>
          </a:p>
          <a:p>
            <a:pPr marL="766763" lvl="1" indent="-295275" defTabSz="942975">
              <a:lnSpc>
                <a:spcPct val="120000"/>
              </a:lnSpc>
            </a:pPr>
            <a:r>
              <a:rPr lang="pt-BR" sz="2400" dirty="0">
                <a:latin typeface="+mj-lt"/>
                <a:cs typeface="Times New Roman" pitchFamily="18" charset="0"/>
              </a:rPr>
              <a:t>Técnicas de treinamento;</a:t>
            </a:r>
          </a:p>
          <a:p>
            <a:pPr marL="766763" lvl="1" indent="-295275" defTabSz="942975">
              <a:lnSpc>
                <a:spcPct val="120000"/>
              </a:lnSpc>
            </a:pPr>
            <a:endParaRPr lang="pt-BR" sz="500" dirty="0">
              <a:latin typeface="+mj-lt"/>
              <a:cs typeface="Times New Roman" pitchFamily="18" charset="0"/>
            </a:endParaRPr>
          </a:p>
          <a:p>
            <a:pPr marL="352425" indent="-352425" defTabSz="942975">
              <a:lnSpc>
                <a:spcPct val="120000"/>
              </a:lnSpc>
            </a:pPr>
            <a:endParaRPr lang="pt-BR" sz="900" dirty="0">
              <a:latin typeface="+mj-lt"/>
              <a:cs typeface="Times New Roman" pitchFamily="18" charset="0"/>
            </a:endParaRPr>
          </a:p>
          <a:p>
            <a:pPr marL="352425" indent="-352425" defTabSz="942975">
              <a:lnSpc>
                <a:spcPct val="120000"/>
              </a:lnSpc>
            </a:pPr>
            <a:r>
              <a:rPr lang="pt-BR" sz="2800" b="1" i="1" dirty="0">
                <a:latin typeface="+mj-lt"/>
                <a:cs typeface="Times New Roman" pitchFamily="18" charset="0"/>
              </a:rPr>
              <a:t>Acompanhamento das Ações</a:t>
            </a:r>
          </a:p>
          <a:p>
            <a:pPr marL="766763" lvl="1" indent="-295275" defTabSz="942975">
              <a:lnSpc>
                <a:spcPct val="120000"/>
              </a:lnSpc>
            </a:pPr>
            <a:r>
              <a:rPr lang="pt-BR" sz="2400" dirty="0">
                <a:latin typeface="+mj-lt"/>
                <a:cs typeface="Times New Roman" pitchFamily="18" charset="0"/>
              </a:rPr>
              <a:t>Executando as ações:</a:t>
            </a:r>
          </a:p>
          <a:p>
            <a:pPr marL="1177925" lvl="2" indent="-234950" defTabSz="942975">
              <a:lnSpc>
                <a:spcPct val="120000"/>
              </a:lnSpc>
              <a:buFont typeface="Wingdings" pitchFamily="2" charset="2"/>
              <a:buChar char="§"/>
            </a:pPr>
            <a:r>
              <a:rPr lang="pt-BR" sz="2000" dirty="0">
                <a:latin typeface="+mj-lt"/>
                <a:cs typeface="Times New Roman" pitchFamily="18" charset="0"/>
              </a:rPr>
              <a:t>Plano;</a:t>
            </a:r>
          </a:p>
          <a:p>
            <a:pPr marL="1177925" lvl="2" indent="-234950" defTabSz="942975">
              <a:lnSpc>
                <a:spcPct val="120000"/>
              </a:lnSpc>
              <a:buFont typeface="Wingdings" pitchFamily="2" charset="2"/>
              <a:buChar char="§"/>
            </a:pPr>
            <a:r>
              <a:rPr lang="pt-BR" sz="2000" dirty="0">
                <a:latin typeface="+mj-lt"/>
                <a:cs typeface="Times New Roman" pitchFamily="18" charset="0"/>
              </a:rPr>
              <a:t>Cronograma;</a:t>
            </a:r>
          </a:p>
          <a:p>
            <a:pPr marL="766763" lvl="1" indent="-295275" defTabSz="942975">
              <a:lnSpc>
                <a:spcPct val="120000"/>
              </a:lnSpc>
            </a:pPr>
            <a:r>
              <a:rPr lang="pt-BR" sz="2400" dirty="0">
                <a:latin typeface="+mj-lt"/>
                <a:cs typeface="Times New Roman" pitchFamily="18" charset="0"/>
              </a:rPr>
              <a:t>Relatório de Ação Corretiva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7504" y="260648"/>
            <a:ext cx="8748712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803400" indent="-1803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3200" b="1" u="none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Execução</a:t>
            </a:r>
            <a:endParaRPr lang="pt-BR" sz="3200" b="1" u="none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Método para atingir resultados - PDCA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7890" name="Picture 2" descr="http://1.bp.blogspot.com/-EfNi961swzI/TVSh6vdMErI/AAAAAAAAADQ/U4UdMvz3oSU/s1600/pdca-plan-do-check-a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064389"/>
            <a:ext cx="4752528" cy="3236819"/>
          </a:xfrm>
          <a:prstGeom prst="rect">
            <a:avLst/>
          </a:prstGeom>
          <a:noFill/>
        </p:spPr>
      </p:pic>
      <p:sp>
        <p:nvSpPr>
          <p:cNvPr id="12" name="Losango 11"/>
          <p:cNvSpPr/>
          <p:nvPr/>
        </p:nvSpPr>
        <p:spPr>
          <a:xfrm>
            <a:off x="2411760" y="2924944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Losango 14"/>
          <p:cNvSpPr/>
          <p:nvPr/>
        </p:nvSpPr>
        <p:spPr>
          <a:xfrm>
            <a:off x="2699792" y="270892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Losango 15"/>
          <p:cNvSpPr/>
          <p:nvPr/>
        </p:nvSpPr>
        <p:spPr>
          <a:xfrm>
            <a:off x="3707904" y="213285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Losango 16"/>
          <p:cNvSpPr/>
          <p:nvPr/>
        </p:nvSpPr>
        <p:spPr>
          <a:xfrm>
            <a:off x="4139952" y="195283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Losango 17"/>
          <p:cNvSpPr/>
          <p:nvPr/>
        </p:nvSpPr>
        <p:spPr>
          <a:xfrm>
            <a:off x="6156176" y="249289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Losango 18"/>
          <p:cNvSpPr/>
          <p:nvPr/>
        </p:nvSpPr>
        <p:spPr>
          <a:xfrm>
            <a:off x="5868144" y="393305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Losango 20"/>
          <p:cNvSpPr/>
          <p:nvPr/>
        </p:nvSpPr>
        <p:spPr>
          <a:xfrm>
            <a:off x="2051720" y="432910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Losango 21"/>
          <p:cNvSpPr/>
          <p:nvPr/>
        </p:nvSpPr>
        <p:spPr>
          <a:xfrm>
            <a:off x="3275856" y="486916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2483768" y="292494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1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2771800" y="270892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2</a:t>
            </a:r>
            <a:endParaRPr lang="pt-BR" sz="1600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779912" y="21328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3</a:t>
            </a:r>
            <a:endParaRPr lang="pt-BR" sz="1600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4211130" y="193831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4</a:t>
            </a:r>
            <a:endParaRPr lang="pt-BR" sz="1600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228184" y="249289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5</a:t>
            </a:r>
            <a:endParaRPr lang="pt-BR" sz="16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940152" y="39330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6</a:t>
            </a:r>
            <a:endParaRPr lang="pt-BR" sz="1600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3347864" y="486916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7</a:t>
            </a:r>
            <a:endParaRPr lang="pt-BR" sz="1600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2122898" y="431458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8</a:t>
            </a:r>
            <a:endParaRPr lang="pt-BR" sz="1600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323528" y="2915652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Estabelecer metas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395536" y="2420888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Análise de fenômeno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907704" y="177281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Análise de processo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092574" y="1412776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Estabelecer plano de ação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6608681" y="2348880"/>
            <a:ext cx="2351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Conduzir a execução</a:t>
            </a: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do plano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6061630" y="4293096"/>
            <a:ext cx="2373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/>
              <a:t>Verificar o </a:t>
            </a:r>
            <a:r>
              <a:rPr lang="pt-BR" b="1" dirty="0" err="1" smtClean="0"/>
              <a:t>atingimento</a:t>
            </a:r>
            <a:endParaRPr lang="pt-BR" b="1" dirty="0" smtClean="0"/>
          </a:p>
          <a:p>
            <a:pPr algn="ctr"/>
            <a:r>
              <a:rPr lang="pt-BR" b="1" dirty="0" smtClean="0"/>
              <a:t>da meta</a:t>
            </a:r>
            <a:endParaRPr lang="pt-BR" b="1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2328212" y="5301208"/>
            <a:ext cx="2339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Tomar ação corretiva</a:t>
            </a: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no insucesso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21198" y="4510861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Padronizar e treinar</a:t>
            </a: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no sucesso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9" name="Imagem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aixaDeTexto 116"/>
          <p:cNvSpPr txBox="1"/>
          <p:nvPr/>
        </p:nvSpPr>
        <p:spPr>
          <a:xfrm>
            <a:off x="1161274" y="5589240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b="1" dirty="0" smtClean="0"/>
              <a:t>T</a:t>
            </a:r>
            <a:endParaRPr lang="pt-BR" sz="900" b="1" dirty="0"/>
          </a:p>
        </p:txBody>
      </p:sp>
      <p:sp>
        <p:nvSpPr>
          <p:cNvPr id="52" name="Fluxograma: Processo 51"/>
          <p:cNvSpPr/>
          <p:nvPr/>
        </p:nvSpPr>
        <p:spPr>
          <a:xfrm>
            <a:off x="6732240" y="4797152"/>
            <a:ext cx="144016" cy="720080"/>
          </a:xfrm>
          <a:prstGeom prst="flowChartProcess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pt-BR" b="1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-36512" y="908720"/>
            <a:ext cx="7427913" cy="1108075"/>
          </a:xfrm>
          <a:noFill/>
          <a:ln algn="ctr">
            <a:miter lim="800000"/>
            <a:headEnd/>
            <a:tailEnd/>
          </a:ln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  <a:noAutofit/>
          </a:bodyPr>
          <a:lstStyle/>
          <a:p>
            <a:pPr marL="352425" indent="-352425" defTabSz="942975">
              <a:lnSpc>
                <a:spcPct val="120000"/>
              </a:lnSpc>
            </a:pPr>
            <a:r>
              <a:rPr lang="pt-BR" sz="2600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Itens de verificação</a:t>
            </a:r>
          </a:p>
          <a:p>
            <a:pPr marL="352425" indent="-352425" defTabSz="942975">
              <a:lnSpc>
                <a:spcPct val="120000"/>
              </a:lnSpc>
            </a:pPr>
            <a:r>
              <a:rPr lang="pt-BR" sz="2600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Avaliação da eficácia da ação tomada 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43768" y="260648"/>
            <a:ext cx="8748712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803400" indent="-1803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3200" b="1" u="none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Verificação</a:t>
            </a:r>
            <a:endParaRPr lang="pt-BR" sz="3200" b="1" u="none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" name="Picture 4" descr="Verificacao"/>
          <p:cNvPicPr>
            <a:picLocks noChangeAspect="1" noChangeArrowheads="1"/>
          </p:cNvPicPr>
          <p:nvPr/>
        </p:nvPicPr>
        <p:blipFill>
          <a:blip r:embed="rId2" cstate="print"/>
          <a:srcRect l="81781" t="40225" b="37640"/>
          <a:stretch>
            <a:fillRect/>
          </a:stretch>
        </p:blipFill>
        <p:spPr bwMode="auto">
          <a:xfrm>
            <a:off x="7524328" y="2780928"/>
            <a:ext cx="1233265" cy="936104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9" name="Fluxograma: Processo 8"/>
          <p:cNvSpPr/>
          <p:nvPr/>
        </p:nvSpPr>
        <p:spPr>
          <a:xfrm>
            <a:off x="3707904" y="2132856"/>
            <a:ext cx="1440160" cy="66007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Formulação</a:t>
            </a:r>
          </a:p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Estratégica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11" name="Fluxograma: Processo 10"/>
          <p:cNvSpPr/>
          <p:nvPr/>
        </p:nvSpPr>
        <p:spPr>
          <a:xfrm>
            <a:off x="3707904" y="3789040"/>
            <a:ext cx="1440160" cy="28803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IC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2" name="Fluxograma: Processo 11"/>
          <p:cNvSpPr/>
          <p:nvPr/>
        </p:nvSpPr>
        <p:spPr>
          <a:xfrm>
            <a:off x="3707904" y="3323989"/>
            <a:ext cx="1440160" cy="354039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Resultado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3" name="Fluxograma: Processo 12"/>
          <p:cNvSpPr/>
          <p:nvPr/>
        </p:nvSpPr>
        <p:spPr>
          <a:xfrm>
            <a:off x="3707904" y="2924944"/>
            <a:ext cx="1440160" cy="28803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Metas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735458" y="2668270"/>
            <a:ext cx="1028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Processo</a:t>
            </a:r>
            <a:endParaRPr lang="pt-BR" b="1" dirty="0"/>
          </a:p>
        </p:txBody>
      </p:sp>
      <p:grpSp>
        <p:nvGrpSpPr>
          <p:cNvPr id="41" name="Grupo 40"/>
          <p:cNvGrpSpPr/>
          <p:nvPr/>
        </p:nvGrpSpPr>
        <p:grpSpPr>
          <a:xfrm>
            <a:off x="251520" y="3068960"/>
            <a:ext cx="1872208" cy="864096"/>
            <a:chOff x="5868144" y="5301208"/>
            <a:chExt cx="1872208" cy="1296144"/>
          </a:xfrm>
        </p:grpSpPr>
        <p:sp>
          <p:nvSpPr>
            <p:cNvPr id="14" name="Fluxograma: Processo 13"/>
            <p:cNvSpPr/>
            <p:nvPr/>
          </p:nvSpPr>
          <p:spPr>
            <a:xfrm>
              <a:off x="5868144" y="5301208"/>
              <a:ext cx="1872208" cy="1296144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40" name="Grupo 39"/>
            <p:cNvGrpSpPr/>
            <p:nvPr/>
          </p:nvGrpSpPr>
          <p:grpSpPr>
            <a:xfrm>
              <a:off x="6084168" y="5517232"/>
              <a:ext cx="1465278" cy="832424"/>
              <a:chOff x="5580112" y="2736353"/>
              <a:chExt cx="2304256" cy="1309047"/>
            </a:xfrm>
          </p:grpSpPr>
          <p:cxnSp>
            <p:nvCxnSpPr>
              <p:cNvPr id="17" name="Conector reto 16"/>
              <p:cNvCxnSpPr/>
              <p:nvPr/>
            </p:nvCxnSpPr>
            <p:spPr>
              <a:xfrm>
                <a:off x="5580112" y="3429000"/>
                <a:ext cx="230425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1"/>
              <p:cNvCxnSpPr/>
              <p:nvPr/>
            </p:nvCxnSpPr>
            <p:spPr>
              <a:xfrm rot="16200000" flipH="1">
                <a:off x="7026216" y="2802418"/>
                <a:ext cx="692647" cy="5605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3"/>
              <p:cNvCxnSpPr/>
              <p:nvPr/>
            </p:nvCxnSpPr>
            <p:spPr>
              <a:xfrm rot="16200000" flipH="1">
                <a:off x="6378144" y="2802418"/>
                <a:ext cx="692647" cy="5605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to 34"/>
              <p:cNvCxnSpPr/>
              <p:nvPr/>
            </p:nvCxnSpPr>
            <p:spPr>
              <a:xfrm rot="16200000" flipH="1">
                <a:off x="5658064" y="2802418"/>
                <a:ext cx="692647" cy="5605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to 35"/>
              <p:cNvCxnSpPr/>
              <p:nvPr/>
            </p:nvCxnSpPr>
            <p:spPr>
              <a:xfrm rot="10200000" flipH="1">
                <a:off x="5623517" y="3484881"/>
                <a:ext cx="692647" cy="5605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to 36"/>
              <p:cNvCxnSpPr/>
              <p:nvPr/>
            </p:nvCxnSpPr>
            <p:spPr>
              <a:xfrm rot="10200000" flipH="1">
                <a:off x="6343597" y="3484880"/>
                <a:ext cx="692647" cy="5605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to 37"/>
              <p:cNvCxnSpPr/>
              <p:nvPr/>
            </p:nvCxnSpPr>
            <p:spPr>
              <a:xfrm rot="10200000" flipH="1">
                <a:off x="6991669" y="3484882"/>
                <a:ext cx="692647" cy="56051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2" name="Picture 2" descr="http://1.bp.blogspot.com/-EfNi961swzI/TVSh6vdMErI/AAAAAAAAADQ/U4UdMvz3oSU/s1600/pdca-plan-do-check-a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780928"/>
            <a:ext cx="1008112" cy="686598"/>
          </a:xfrm>
          <a:prstGeom prst="rect">
            <a:avLst/>
          </a:prstGeom>
          <a:noFill/>
        </p:spPr>
      </p:pic>
      <p:sp>
        <p:nvSpPr>
          <p:cNvPr id="44" name="Seta para baixo 43"/>
          <p:cNvSpPr/>
          <p:nvPr/>
        </p:nvSpPr>
        <p:spPr>
          <a:xfrm>
            <a:off x="5220072" y="2132856"/>
            <a:ext cx="216024" cy="1944216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8" name="Conector reto 47"/>
          <p:cNvCxnSpPr/>
          <p:nvPr/>
        </p:nvCxnSpPr>
        <p:spPr>
          <a:xfrm rot="5400000">
            <a:off x="5940152" y="5085184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>
            <a:off x="6444208" y="5517232"/>
            <a:ext cx="16561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 rot="5400000">
            <a:off x="6804248" y="5229200"/>
            <a:ext cx="576064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em curva 55"/>
          <p:cNvCxnSpPr/>
          <p:nvPr/>
        </p:nvCxnSpPr>
        <p:spPr>
          <a:xfrm>
            <a:off x="7092280" y="4941168"/>
            <a:ext cx="504056" cy="216024"/>
          </a:xfrm>
          <a:prstGeom prst="curvedConnector3">
            <a:avLst>
              <a:gd name="adj1" fmla="val 50000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 rot="5400000">
            <a:off x="7416316" y="5337212"/>
            <a:ext cx="36004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62"/>
          <p:cNvSpPr txBox="1"/>
          <p:nvPr/>
        </p:nvSpPr>
        <p:spPr>
          <a:xfrm>
            <a:off x="7524328" y="4725144"/>
            <a:ext cx="5264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i="1" dirty="0" smtClean="0"/>
              <a:t>Meta</a:t>
            </a:r>
            <a:endParaRPr lang="pt-BR" sz="1200" b="1" i="1" dirty="0"/>
          </a:p>
        </p:txBody>
      </p:sp>
      <p:sp>
        <p:nvSpPr>
          <p:cNvPr id="64" name="CaixaDeTexto 63"/>
          <p:cNvSpPr txBox="1"/>
          <p:nvPr/>
        </p:nvSpPr>
        <p:spPr>
          <a:xfrm>
            <a:off x="6300192" y="4448145"/>
            <a:ext cx="306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IC</a:t>
            </a:r>
            <a:endParaRPr lang="pt-BR" sz="1200" b="1" dirty="0"/>
          </a:p>
        </p:txBody>
      </p:sp>
      <p:sp>
        <p:nvSpPr>
          <p:cNvPr id="65" name="Seta para baixo 64"/>
          <p:cNvSpPr/>
          <p:nvPr/>
        </p:nvSpPr>
        <p:spPr>
          <a:xfrm>
            <a:off x="8028384" y="4725144"/>
            <a:ext cx="144016" cy="192021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Seta para a direita 67"/>
          <p:cNvSpPr/>
          <p:nvPr/>
        </p:nvSpPr>
        <p:spPr>
          <a:xfrm>
            <a:off x="6228184" y="3429000"/>
            <a:ext cx="122413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74" name="Grupo 73"/>
          <p:cNvGrpSpPr/>
          <p:nvPr/>
        </p:nvGrpSpPr>
        <p:grpSpPr>
          <a:xfrm>
            <a:off x="3923928" y="5118666"/>
            <a:ext cx="1008112" cy="686598"/>
            <a:chOff x="5796136" y="980728"/>
            <a:chExt cx="1008112" cy="686598"/>
          </a:xfrm>
        </p:grpSpPr>
        <p:pic>
          <p:nvPicPr>
            <p:cNvPr id="69" name="Picture 2" descr="http://1.bp.blogspot.com/-EfNi961swzI/TVSh6vdMErI/AAAAAAAAADQ/U4UdMvz3oSU/s1600/pdca-plan-do-check-act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96136" y="980728"/>
              <a:ext cx="1008112" cy="686598"/>
            </a:xfrm>
            <a:prstGeom prst="rect">
              <a:avLst/>
            </a:prstGeom>
            <a:noFill/>
          </p:spPr>
        </p:pic>
        <p:sp>
          <p:nvSpPr>
            <p:cNvPr id="72" name="Elipse 71"/>
            <p:cNvSpPr/>
            <p:nvPr/>
          </p:nvSpPr>
          <p:spPr>
            <a:xfrm>
              <a:off x="6012160" y="980728"/>
              <a:ext cx="144016" cy="144016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b="1" dirty="0" smtClean="0"/>
                <a:t>S</a:t>
              </a:r>
              <a:endParaRPr lang="pt-BR" sz="1200" b="1" dirty="0"/>
            </a:p>
          </p:txBody>
        </p:sp>
        <p:sp>
          <p:nvSpPr>
            <p:cNvPr id="73" name="Fluxograma: Processo 72"/>
            <p:cNvSpPr/>
            <p:nvPr/>
          </p:nvSpPr>
          <p:spPr>
            <a:xfrm rot="19299359" flipV="1">
              <a:off x="6149760" y="1070142"/>
              <a:ext cx="72008" cy="45719"/>
            </a:xfrm>
            <a:prstGeom prst="flowChartProcess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76" name="Conector de seta reta 75"/>
          <p:cNvCxnSpPr>
            <a:stCxn id="14" idx="3"/>
            <a:endCxn id="12" idx="1"/>
          </p:cNvCxnSpPr>
          <p:nvPr/>
        </p:nvCxnSpPr>
        <p:spPr>
          <a:xfrm>
            <a:off x="2123728" y="3501008"/>
            <a:ext cx="1584176" cy="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Forma 80"/>
          <p:cNvCxnSpPr>
            <a:stCxn id="11" idx="2"/>
          </p:cNvCxnSpPr>
          <p:nvPr/>
        </p:nvCxnSpPr>
        <p:spPr>
          <a:xfrm rot="16200000" flipH="1">
            <a:off x="5076056" y="3429000"/>
            <a:ext cx="792088" cy="2088232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de seta reta 82"/>
          <p:cNvCxnSpPr/>
          <p:nvPr/>
        </p:nvCxnSpPr>
        <p:spPr>
          <a:xfrm rot="10800000">
            <a:off x="3347864" y="5805264"/>
            <a:ext cx="2088232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aixaDeTexto 83"/>
          <p:cNvSpPr txBox="1"/>
          <p:nvPr/>
        </p:nvSpPr>
        <p:spPr>
          <a:xfrm>
            <a:off x="251520" y="4139788"/>
            <a:ext cx="2007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Mapear o processo</a:t>
            </a:r>
          </a:p>
        </p:txBody>
      </p:sp>
      <p:sp>
        <p:nvSpPr>
          <p:cNvPr id="86" name="Fluxograma: Processo predefinido 85"/>
          <p:cNvSpPr/>
          <p:nvPr/>
        </p:nvSpPr>
        <p:spPr>
          <a:xfrm>
            <a:off x="503548" y="4581128"/>
            <a:ext cx="720080" cy="288032"/>
          </a:xfrm>
          <a:prstGeom prst="flowChartPredefined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7" name="Fluxograma: Processo 86"/>
          <p:cNvSpPr/>
          <p:nvPr/>
        </p:nvSpPr>
        <p:spPr>
          <a:xfrm>
            <a:off x="503548" y="5085184"/>
            <a:ext cx="720080" cy="28803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8" name="Fluxograma: Decisão 87"/>
          <p:cNvSpPr/>
          <p:nvPr/>
        </p:nvSpPr>
        <p:spPr>
          <a:xfrm>
            <a:off x="503548" y="5589240"/>
            <a:ext cx="720080" cy="432048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2" name="Fluxograma: Conector 91"/>
          <p:cNvSpPr/>
          <p:nvPr/>
        </p:nvSpPr>
        <p:spPr>
          <a:xfrm>
            <a:off x="1403648" y="5697252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93" name="Fluxograma: Conector 92"/>
          <p:cNvSpPr/>
          <p:nvPr/>
        </p:nvSpPr>
        <p:spPr>
          <a:xfrm>
            <a:off x="35496" y="5697252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94" name="Fluxograma: Conector 93"/>
          <p:cNvSpPr/>
          <p:nvPr/>
        </p:nvSpPr>
        <p:spPr>
          <a:xfrm>
            <a:off x="1943708" y="4509120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95" name="Fluxograma: Conector 94"/>
          <p:cNvSpPr/>
          <p:nvPr/>
        </p:nvSpPr>
        <p:spPr>
          <a:xfrm>
            <a:off x="2951820" y="4509120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96" name="Fluxograma: Processo 95"/>
          <p:cNvSpPr/>
          <p:nvPr/>
        </p:nvSpPr>
        <p:spPr>
          <a:xfrm>
            <a:off x="2699792" y="5085184"/>
            <a:ext cx="720080" cy="28803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7" name="Fluxograma: Processo 96"/>
          <p:cNvSpPr/>
          <p:nvPr/>
        </p:nvSpPr>
        <p:spPr>
          <a:xfrm>
            <a:off x="1691680" y="5085184"/>
            <a:ext cx="720080" cy="28803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0" name="Fluxograma: Terminação 99"/>
          <p:cNvSpPr/>
          <p:nvPr/>
        </p:nvSpPr>
        <p:spPr>
          <a:xfrm>
            <a:off x="2195736" y="5733256"/>
            <a:ext cx="720080" cy="288032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2" name="Conector de seta reta 101"/>
          <p:cNvCxnSpPr>
            <a:stCxn id="86" idx="2"/>
            <a:endCxn id="87" idx="0"/>
          </p:cNvCxnSpPr>
          <p:nvPr/>
        </p:nvCxnSpPr>
        <p:spPr>
          <a:xfrm rot="5400000">
            <a:off x="755576" y="4977172"/>
            <a:ext cx="216024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de seta reta 103"/>
          <p:cNvCxnSpPr>
            <a:stCxn id="87" idx="2"/>
            <a:endCxn id="88" idx="0"/>
          </p:cNvCxnSpPr>
          <p:nvPr/>
        </p:nvCxnSpPr>
        <p:spPr>
          <a:xfrm rot="5400000">
            <a:off x="755576" y="5481228"/>
            <a:ext cx="216024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de seta reta 105"/>
          <p:cNvCxnSpPr>
            <a:stCxn id="88" idx="1"/>
            <a:endCxn id="93" idx="6"/>
          </p:cNvCxnSpPr>
          <p:nvPr/>
        </p:nvCxnSpPr>
        <p:spPr>
          <a:xfrm rot="10800000">
            <a:off x="251520" y="5805264"/>
            <a:ext cx="252028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de seta reta 107"/>
          <p:cNvCxnSpPr>
            <a:stCxn id="88" idx="3"/>
            <a:endCxn id="92" idx="2"/>
          </p:cNvCxnSpPr>
          <p:nvPr/>
        </p:nvCxnSpPr>
        <p:spPr>
          <a:xfrm>
            <a:off x="1223628" y="5805264"/>
            <a:ext cx="18002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de seta reta 109"/>
          <p:cNvCxnSpPr>
            <a:stCxn id="94" idx="4"/>
            <a:endCxn id="97" idx="0"/>
          </p:cNvCxnSpPr>
          <p:nvPr/>
        </p:nvCxnSpPr>
        <p:spPr>
          <a:xfrm rot="5400000">
            <a:off x="1871700" y="4905164"/>
            <a:ext cx="36004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de seta reta 111"/>
          <p:cNvCxnSpPr>
            <a:stCxn id="95" idx="4"/>
            <a:endCxn id="96" idx="0"/>
          </p:cNvCxnSpPr>
          <p:nvPr/>
        </p:nvCxnSpPr>
        <p:spPr>
          <a:xfrm rot="5400000">
            <a:off x="2879812" y="4905164"/>
            <a:ext cx="36004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angulado 113"/>
          <p:cNvCxnSpPr>
            <a:stCxn id="97" idx="2"/>
            <a:endCxn id="100" idx="0"/>
          </p:cNvCxnSpPr>
          <p:nvPr/>
        </p:nvCxnSpPr>
        <p:spPr>
          <a:xfrm rot="16200000" flipH="1">
            <a:off x="2123728" y="5301208"/>
            <a:ext cx="360040" cy="50405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angulado 115"/>
          <p:cNvCxnSpPr>
            <a:stCxn id="96" idx="2"/>
            <a:endCxn id="100" idx="0"/>
          </p:cNvCxnSpPr>
          <p:nvPr/>
        </p:nvCxnSpPr>
        <p:spPr>
          <a:xfrm rot="5400000">
            <a:off x="2627784" y="5301208"/>
            <a:ext cx="360040" cy="50405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aixaDeTexto 117"/>
          <p:cNvSpPr txBox="1"/>
          <p:nvPr/>
        </p:nvSpPr>
        <p:spPr>
          <a:xfrm>
            <a:off x="323528" y="5589240"/>
            <a:ext cx="23756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b="1" dirty="0" smtClean="0"/>
              <a:t>F</a:t>
            </a:r>
            <a:endParaRPr lang="pt-BR" sz="900" b="1" dirty="0"/>
          </a:p>
        </p:txBody>
      </p:sp>
      <p:sp>
        <p:nvSpPr>
          <p:cNvPr id="60" name="CaixaDeTexto 59">
            <a:hlinkClick r:id="rId4" action="ppaction://hlinksldjump"/>
          </p:cNvPr>
          <p:cNvSpPr txBox="1"/>
          <p:nvPr/>
        </p:nvSpPr>
        <p:spPr>
          <a:xfrm>
            <a:off x="8604448" y="2996952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?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61" name="Imagem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43768" y="366936"/>
            <a:ext cx="8748712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803400" indent="-1803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O que é 5W1H</a:t>
            </a:r>
            <a:endParaRPr lang="pt-BR" sz="3200" b="1" u="none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23528" y="1412776"/>
            <a:ext cx="66967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 </a:t>
            </a:r>
            <a:r>
              <a:rPr lang="pt-BR" sz="2800" b="1" dirty="0" err="1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pt-BR" sz="2800" dirty="0" err="1" smtClean="0"/>
              <a:t>hat</a:t>
            </a:r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</a:t>
            </a:r>
            <a:r>
              <a:rPr lang="pt-BR" sz="2800" b="1" dirty="0" err="1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pt-BR" sz="2800" dirty="0" err="1" smtClean="0"/>
              <a:t>hy</a:t>
            </a:r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</a:t>
            </a:r>
            <a:r>
              <a:rPr lang="pt-BR" sz="2800" b="1" dirty="0" err="1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pt-BR" sz="2800" dirty="0" err="1" smtClean="0"/>
              <a:t>hen</a:t>
            </a:r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</a:t>
            </a:r>
            <a:r>
              <a:rPr lang="pt-BR" sz="2800" b="1" dirty="0" err="1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pt-BR" sz="2800" dirty="0" err="1" smtClean="0"/>
              <a:t>here</a:t>
            </a:r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</a:t>
            </a:r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pt-BR" sz="2800" dirty="0" smtClean="0"/>
              <a:t>ho</a:t>
            </a:r>
          </a:p>
          <a:p>
            <a:pPr>
              <a:buFont typeface="Arial" pitchFamily="34" charset="0"/>
              <a:buChar char="•"/>
            </a:pPr>
            <a:endParaRPr lang="pt-BR" sz="2800" dirty="0" smtClean="0"/>
          </a:p>
          <a:p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b="1" dirty="0" err="1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pt-BR" sz="2800" dirty="0" err="1" smtClean="0"/>
              <a:t>ow</a:t>
            </a:r>
            <a:r>
              <a:rPr lang="pt-BR" sz="2800" dirty="0" smtClean="0"/>
              <a:t>      </a:t>
            </a:r>
            <a:endParaRPr lang="pt-BR" sz="2800" dirty="0"/>
          </a:p>
        </p:txBody>
      </p:sp>
      <p:sp>
        <p:nvSpPr>
          <p:cNvPr id="8" name="Chave direita 7"/>
          <p:cNvSpPr/>
          <p:nvPr/>
        </p:nvSpPr>
        <p:spPr>
          <a:xfrm>
            <a:off x="1547664" y="1484784"/>
            <a:ext cx="360040" cy="208823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have direita 8"/>
          <p:cNvSpPr/>
          <p:nvPr/>
        </p:nvSpPr>
        <p:spPr>
          <a:xfrm>
            <a:off x="1547664" y="4509120"/>
            <a:ext cx="360040" cy="360040"/>
          </a:xfrm>
          <a:prstGeom prst="rightBrace">
            <a:avLst>
              <a:gd name="adj1" fmla="val 8333"/>
              <a:gd name="adj2" fmla="val 4470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2051720" y="2276872"/>
            <a:ext cx="82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5 </a:t>
            </a:r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endParaRPr lang="pt-BR" sz="2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099008" y="4437112"/>
            <a:ext cx="744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1 </a:t>
            </a:r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95536" y="5301208"/>
            <a:ext cx="83009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b="1" i="1" dirty="0" smtClean="0">
                <a:solidFill>
                  <a:schemeClr val="accent2">
                    <a:lumMod val="75000"/>
                  </a:schemeClr>
                </a:solidFill>
              </a:rPr>
              <a:t>Voltar</a:t>
            </a:r>
            <a:endParaRPr lang="pt-BR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Seta para a esquerda 12">
            <a:hlinkClick r:id="rId2" action="ppaction://hlinksldjump"/>
          </p:cNvPr>
          <p:cNvSpPr/>
          <p:nvPr/>
        </p:nvSpPr>
        <p:spPr>
          <a:xfrm>
            <a:off x="467544" y="5661248"/>
            <a:ext cx="576064" cy="21602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915816" y="2105561"/>
            <a:ext cx="56141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5WH1 é um formulário para </a:t>
            </a:r>
            <a:r>
              <a:rPr lang="pt-BR" sz="2000" b="1" i="1" dirty="0" smtClean="0"/>
              <a:t>execução e controle </a:t>
            </a:r>
            <a:r>
              <a:rPr lang="pt-BR" sz="2000" dirty="0" smtClean="0"/>
              <a:t>de </a:t>
            </a:r>
          </a:p>
          <a:p>
            <a:r>
              <a:rPr lang="pt-BR" sz="2000" dirty="0" smtClean="0"/>
              <a:t>tarefas que atribui responsabilidades e determina </a:t>
            </a:r>
          </a:p>
          <a:p>
            <a:r>
              <a:rPr lang="pt-BR" sz="2000" dirty="0" smtClean="0"/>
              <a:t>as circunstâncias em que o trabalho </a:t>
            </a:r>
          </a:p>
          <a:p>
            <a:r>
              <a:rPr lang="pt-BR" sz="2000" dirty="0" smtClean="0"/>
              <a:t>deverá ser realizado.</a:t>
            </a:r>
            <a:endParaRPr lang="pt-BR" sz="2000" dirty="0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Método para atingir resultados - PDCA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7890" name="Picture 2" descr="http://1.bp.blogspot.com/-EfNi961swzI/TVSh6vdMErI/AAAAAAAAADQ/U4UdMvz3oSU/s1600/pdca-plan-do-check-a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064389"/>
            <a:ext cx="4752528" cy="3236819"/>
          </a:xfrm>
          <a:prstGeom prst="rect">
            <a:avLst/>
          </a:prstGeom>
          <a:noFill/>
        </p:spPr>
      </p:pic>
      <p:sp>
        <p:nvSpPr>
          <p:cNvPr id="12" name="Losango 11"/>
          <p:cNvSpPr/>
          <p:nvPr/>
        </p:nvSpPr>
        <p:spPr>
          <a:xfrm>
            <a:off x="2411760" y="2924944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Losango 14"/>
          <p:cNvSpPr/>
          <p:nvPr/>
        </p:nvSpPr>
        <p:spPr>
          <a:xfrm>
            <a:off x="2699792" y="270892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Losango 15"/>
          <p:cNvSpPr/>
          <p:nvPr/>
        </p:nvSpPr>
        <p:spPr>
          <a:xfrm>
            <a:off x="3707904" y="213285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Losango 16"/>
          <p:cNvSpPr/>
          <p:nvPr/>
        </p:nvSpPr>
        <p:spPr>
          <a:xfrm>
            <a:off x="4139952" y="195283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Losango 17"/>
          <p:cNvSpPr/>
          <p:nvPr/>
        </p:nvSpPr>
        <p:spPr>
          <a:xfrm>
            <a:off x="6156176" y="249289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Losango 18"/>
          <p:cNvSpPr/>
          <p:nvPr/>
        </p:nvSpPr>
        <p:spPr>
          <a:xfrm>
            <a:off x="5868144" y="393305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Losango 20"/>
          <p:cNvSpPr/>
          <p:nvPr/>
        </p:nvSpPr>
        <p:spPr>
          <a:xfrm>
            <a:off x="2051720" y="432910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Losango 21"/>
          <p:cNvSpPr/>
          <p:nvPr/>
        </p:nvSpPr>
        <p:spPr>
          <a:xfrm>
            <a:off x="3275856" y="486916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2483768" y="292494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1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2771800" y="270892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2</a:t>
            </a:r>
            <a:endParaRPr lang="pt-BR" sz="1600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779912" y="21328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3</a:t>
            </a:r>
            <a:endParaRPr lang="pt-BR" sz="1600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4211130" y="193831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4</a:t>
            </a:r>
            <a:endParaRPr lang="pt-BR" sz="1600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228184" y="249289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5</a:t>
            </a:r>
            <a:endParaRPr lang="pt-BR" sz="16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940152" y="39330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6</a:t>
            </a:r>
            <a:endParaRPr lang="pt-BR" sz="1600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3347864" y="486916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7</a:t>
            </a:r>
            <a:endParaRPr lang="pt-BR" sz="1600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2122898" y="431458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8</a:t>
            </a:r>
            <a:endParaRPr lang="pt-BR" sz="1600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323528" y="2915652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Estabelecer metas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395536" y="2420888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Análise de fenômeno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907704" y="177281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Análise de processo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092574" y="1412776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Estabelecer plano de ação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6608681" y="2348880"/>
            <a:ext cx="2351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Conduzir a execução</a:t>
            </a: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do plano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6014887" y="4293096"/>
            <a:ext cx="2467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Verificar o </a:t>
            </a:r>
            <a:r>
              <a:rPr lang="pt-BR" dirty="0" err="1" smtClean="0">
                <a:solidFill>
                  <a:schemeClr val="bg1">
                    <a:lumMod val="50000"/>
                  </a:schemeClr>
                </a:solidFill>
              </a:rPr>
              <a:t>atingimento</a:t>
            </a:r>
            <a:endParaRPr lang="pt-BR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da meta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404964" y="5301208"/>
            <a:ext cx="2185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/>
              <a:t>Tomar ação corretiva</a:t>
            </a:r>
          </a:p>
          <a:p>
            <a:pPr algn="ctr"/>
            <a:r>
              <a:rPr lang="pt-BR" b="1" dirty="0" smtClean="0"/>
              <a:t>no insucesso</a:t>
            </a:r>
            <a:endParaRPr lang="pt-BR" b="1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21198" y="4510861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Padronizar e treinar</a:t>
            </a: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no sucesso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9" name="Imagem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Método para atingir resultados - PDCA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7890" name="Picture 2" descr="http://1.bp.blogspot.com/-EfNi961swzI/TVSh6vdMErI/AAAAAAAAADQ/U4UdMvz3oSU/s1600/pdca-plan-do-check-a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064389"/>
            <a:ext cx="4752528" cy="3236819"/>
          </a:xfrm>
          <a:prstGeom prst="rect">
            <a:avLst/>
          </a:prstGeom>
          <a:noFill/>
        </p:spPr>
      </p:pic>
      <p:sp>
        <p:nvSpPr>
          <p:cNvPr id="12" name="Losango 11"/>
          <p:cNvSpPr/>
          <p:nvPr/>
        </p:nvSpPr>
        <p:spPr>
          <a:xfrm>
            <a:off x="2411760" y="2924944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Losango 14"/>
          <p:cNvSpPr/>
          <p:nvPr/>
        </p:nvSpPr>
        <p:spPr>
          <a:xfrm>
            <a:off x="2699792" y="270892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Losango 15"/>
          <p:cNvSpPr/>
          <p:nvPr/>
        </p:nvSpPr>
        <p:spPr>
          <a:xfrm>
            <a:off x="3707904" y="213285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Losango 16"/>
          <p:cNvSpPr/>
          <p:nvPr/>
        </p:nvSpPr>
        <p:spPr>
          <a:xfrm>
            <a:off x="4139952" y="195283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Losango 17"/>
          <p:cNvSpPr/>
          <p:nvPr/>
        </p:nvSpPr>
        <p:spPr>
          <a:xfrm>
            <a:off x="6156176" y="249289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Losango 18"/>
          <p:cNvSpPr/>
          <p:nvPr/>
        </p:nvSpPr>
        <p:spPr>
          <a:xfrm>
            <a:off x="5868144" y="393305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Losango 20"/>
          <p:cNvSpPr/>
          <p:nvPr/>
        </p:nvSpPr>
        <p:spPr>
          <a:xfrm>
            <a:off x="2051720" y="432910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Losango 21"/>
          <p:cNvSpPr/>
          <p:nvPr/>
        </p:nvSpPr>
        <p:spPr>
          <a:xfrm>
            <a:off x="3275856" y="486916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2483768" y="292494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1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2771800" y="270892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2</a:t>
            </a:r>
            <a:endParaRPr lang="pt-BR" sz="1600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779912" y="21328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3</a:t>
            </a:r>
            <a:endParaRPr lang="pt-BR" sz="1600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4211130" y="193831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4</a:t>
            </a:r>
            <a:endParaRPr lang="pt-BR" sz="1600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228184" y="249289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5</a:t>
            </a:r>
            <a:endParaRPr lang="pt-BR" sz="16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940152" y="39330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6</a:t>
            </a:r>
            <a:endParaRPr lang="pt-BR" sz="1600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3347864" y="486916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7</a:t>
            </a:r>
            <a:endParaRPr lang="pt-BR" sz="1600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2122898" y="431458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8</a:t>
            </a:r>
            <a:endParaRPr lang="pt-BR" sz="1600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323528" y="2915652"/>
            <a:ext cx="1918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Estabelecer metas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395536" y="2420888"/>
            <a:ext cx="220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Análise de fenômeno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907704" y="1772816"/>
            <a:ext cx="2068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Análise de processo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092574" y="1412776"/>
            <a:ext cx="2664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Estabelecer plano de ação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6720506" y="2348880"/>
            <a:ext cx="2128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Conduzir a execução</a:t>
            </a:r>
          </a:p>
          <a:p>
            <a:pPr algn="ctr"/>
            <a:r>
              <a:rPr lang="pt-B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 plano</a:t>
            </a:r>
            <a:endParaRPr lang="pt-BR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6061630" y="4293096"/>
            <a:ext cx="2373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Verificar o </a:t>
            </a:r>
            <a:r>
              <a:rPr lang="pt-B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atingimento</a:t>
            </a:r>
            <a:endParaRPr lang="pt-BR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pt-B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 meta</a:t>
            </a:r>
            <a:endParaRPr lang="pt-BR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404964" y="5301208"/>
            <a:ext cx="2185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</a:rPr>
              <a:t>Tomar ação corretiva</a:t>
            </a:r>
          </a:p>
          <a:p>
            <a:pPr algn="ctr"/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</a:rPr>
              <a:t>no insucesso</a:t>
            </a:r>
            <a:endParaRPr lang="pt-B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87723" y="4510861"/>
            <a:ext cx="2077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</a:rPr>
              <a:t>Padronizar e treinar</a:t>
            </a:r>
          </a:p>
          <a:p>
            <a:pPr algn="ctr"/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</a:rPr>
              <a:t>no sucesso</a:t>
            </a:r>
            <a:endParaRPr lang="pt-BR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3768" y="366936"/>
            <a:ext cx="8748712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803400" indent="-1803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Tomada de ação</a:t>
            </a:r>
            <a:endParaRPr lang="pt-BR" sz="3200" b="1" u="none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043608" y="1340768"/>
            <a:ext cx="48245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Diretrizes anuais da alta administração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1043608" y="4509120"/>
            <a:ext cx="15476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Ação corretiva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4932040" y="2276872"/>
            <a:ext cx="9006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Metas anuais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043608" y="3284984"/>
            <a:ext cx="230425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Verificação periódica dos problemas crônicos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1043608" y="2276872"/>
            <a:ext cx="23407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Problemas crônicos prioritários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5724127" y="4725144"/>
            <a:ext cx="1659361" cy="605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Padronização</a:t>
            </a:r>
            <a:endParaRPr lang="pt-BR" dirty="0"/>
          </a:p>
        </p:txBody>
      </p:sp>
      <p:cxnSp>
        <p:nvCxnSpPr>
          <p:cNvPr id="16" name="Conector reto 15"/>
          <p:cNvCxnSpPr/>
          <p:nvPr/>
        </p:nvCxnSpPr>
        <p:spPr>
          <a:xfrm>
            <a:off x="395536" y="4149080"/>
            <a:ext cx="8424936" cy="0"/>
          </a:xfrm>
          <a:prstGeom prst="line">
            <a:avLst/>
          </a:prstGeom>
          <a:ln w="38100"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http://1.bp.blogspot.com/-EfNi961swzI/TVSh6vdMErI/AAAAAAAAADQ/U4UdMvz3oSU/s1600/pdca-plan-do-check-a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174450"/>
            <a:ext cx="1008112" cy="686598"/>
          </a:xfrm>
          <a:prstGeom prst="rect">
            <a:avLst/>
          </a:prstGeom>
          <a:noFill/>
        </p:spPr>
      </p:pic>
      <p:grpSp>
        <p:nvGrpSpPr>
          <p:cNvPr id="18" name="Grupo 17"/>
          <p:cNvGrpSpPr/>
          <p:nvPr/>
        </p:nvGrpSpPr>
        <p:grpSpPr>
          <a:xfrm>
            <a:off x="4572000" y="5085184"/>
            <a:ext cx="1008112" cy="686598"/>
            <a:chOff x="5796136" y="980728"/>
            <a:chExt cx="1008112" cy="686598"/>
          </a:xfrm>
        </p:grpSpPr>
        <p:pic>
          <p:nvPicPr>
            <p:cNvPr id="19" name="Picture 2" descr="http://1.bp.blogspot.com/-EfNi961swzI/TVSh6vdMErI/AAAAAAAAADQ/U4UdMvz3oSU/s1600/pdca-plan-do-check-act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96136" y="980728"/>
              <a:ext cx="1008112" cy="686598"/>
            </a:xfrm>
            <a:prstGeom prst="rect">
              <a:avLst/>
            </a:prstGeom>
            <a:noFill/>
          </p:spPr>
        </p:pic>
        <p:sp>
          <p:nvSpPr>
            <p:cNvPr id="20" name="Elipse 19"/>
            <p:cNvSpPr/>
            <p:nvPr/>
          </p:nvSpPr>
          <p:spPr>
            <a:xfrm>
              <a:off x="6012160" y="980728"/>
              <a:ext cx="144016" cy="144016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b="1" dirty="0" smtClean="0"/>
                <a:t>S</a:t>
              </a:r>
              <a:endParaRPr lang="pt-BR" sz="1200" b="1" dirty="0"/>
            </a:p>
          </p:txBody>
        </p:sp>
        <p:sp>
          <p:nvSpPr>
            <p:cNvPr id="21" name="Fluxograma: Processo 20"/>
            <p:cNvSpPr/>
            <p:nvPr/>
          </p:nvSpPr>
          <p:spPr>
            <a:xfrm rot="19299359" flipV="1">
              <a:off x="6149760" y="1070142"/>
              <a:ext cx="72008" cy="45719"/>
            </a:xfrm>
            <a:prstGeom prst="flowChartProcess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23" name="Conector angulado 22"/>
          <p:cNvCxnSpPr/>
          <p:nvPr/>
        </p:nvCxnSpPr>
        <p:spPr>
          <a:xfrm rot="5400000">
            <a:off x="4139952" y="4293096"/>
            <a:ext cx="1368152" cy="216024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rot="5400000">
            <a:off x="6012954" y="2708920"/>
            <a:ext cx="2736304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rot="5400000">
            <a:off x="6518598" y="5084390"/>
            <a:ext cx="1728192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Forma 36"/>
          <p:cNvCxnSpPr>
            <a:stCxn id="19" idx="1"/>
            <a:endCxn id="9" idx="2"/>
          </p:cNvCxnSpPr>
          <p:nvPr/>
        </p:nvCxnSpPr>
        <p:spPr>
          <a:xfrm rot="10800000">
            <a:off x="1817440" y="5085185"/>
            <a:ext cx="2754560" cy="343299"/>
          </a:xfrm>
          <a:prstGeom prst="bentConnector2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7380312" y="2276872"/>
            <a:ext cx="1274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1" dirty="0" smtClean="0"/>
              <a:t>Melhora</a:t>
            </a:r>
            <a:endParaRPr lang="pt-BR" sz="2400" b="1" i="1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7380312" y="4797152"/>
            <a:ext cx="127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1" dirty="0" smtClean="0"/>
              <a:t>Mantém</a:t>
            </a:r>
            <a:endParaRPr lang="pt-BR" sz="2400" b="1" i="1" dirty="0"/>
          </a:p>
        </p:txBody>
      </p:sp>
      <p:sp>
        <p:nvSpPr>
          <p:cNvPr id="40" name="Seta para cima 39"/>
          <p:cNvSpPr/>
          <p:nvPr/>
        </p:nvSpPr>
        <p:spPr>
          <a:xfrm>
            <a:off x="1331640" y="2924944"/>
            <a:ext cx="288032" cy="288032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Seta para cima 40"/>
          <p:cNvSpPr/>
          <p:nvPr/>
        </p:nvSpPr>
        <p:spPr>
          <a:xfrm>
            <a:off x="1331640" y="4149080"/>
            <a:ext cx="288032" cy="288032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Seta para a direita 42"/>
          <p:cNvSpPr/>
          <p:nvPr/>
        </p:nvSpPr>
        <p:spPr>
          <a:xfrm>
            <a:off x="3491880" y="2420888"/>
            <a:ext cx="1296144" cy="288032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Seta para cima 43"/>
          <p:cNvSpPr/>
          <p:nvPr/>
        </p:nvSpPr>
        <p:spPr>
          <a:xfrm rot="10800000">
            <a:off x="5220072" y="1988840"/>
            <a:ext cx="288032" cy="216024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Seta para cima 44"/>
          <p:cNvSpPr/>
          <p:nvPr/>
        </p:nvSpPr>
        <p:spPr>
          <a:xfrm rot="10800000">
            <a:off x="5220072" y="2924944"/>
            <a:ext cx="288032" cy="216024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 para atingir resultados - PDCA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7890" name="Picture 2" descr="http://1.bp.blogspot.com/-EfNi961swzI/TVSh6vdMErI/AAAAAAAAADQ/U4UdMvz3oSU/s1600/pdca-plan-do-check-a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064389"/>
            <a:ext cx="4752528" cy="3236819"/>
          </a:xfrm>
          <a:prstGeom prst="rect">
            <a:avLst/>
          </a:prstGeom>
          <a:noFill/>
        </p:spPr>
      </p:pic>
      <p:sp>
        <p:nvSpPr>
          <p:cNvPr id="12" name="Losango 11"/>
          <p:cNvSpPr/>
          <p:nvPr/>
        </p:nvSpPr>
        <p:spPr>
          <a:xfrm>
            <a:off x="2411760" y="2924944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Losango 14"/>
          <p:cNvSpPr/>
          <p:nvPr/>
        </p:nvSpPr>
        <p:spPr>
          <a:xfrm>
            <a:off x="2699792" y="270892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Losango 15"/>
          <p:cNvSpPr/>
          <p:nvPr/>
        </p:nvSpPr>
        <p:spPr>
          <a:xfrm>
            <a:off x="3707904" y="213285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Losango 16"/>
          <p:cNvSpPr/>
          <p:nvPr/>
        </p:nvSpPr>
        <p:spPr>
          <a:xfrm>
            <a:off x="4139952" y="195283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Losango 17"/>
          <p:cNvSpPr/>
          <p:nvPr/>
        </p:nvSpPr>
        <p:spPr>
          <a:xfrm>
            <a:off x="6156176" y="249289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Losango 18"/>
          <p:cNvSpPr/>
          <p:nvPr/>
        </p:nvSpPr>
        <p:spPr>
          <a:xfrm>
            <a:off x="5868144" y="393305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Losango 20"/>
          <p:cNvSpPr/>
          <p:nvPr/>
        </p:nvSpPr>
        <p:spPr>
          <a:xfrm>
            <a:off x="2051720" y="432910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Losango 21"/>
          <p:cNvSpPr/>
          <p:nvPr/>
        </p:nvSpPr>
        <p:spPr>
          <a:xfrm>
            <a:off x="3275856" y="486916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2483768" y="292494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1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2771800" y="270892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2</a:t>
            </a:r>
            <a:endParaRPr lang="pt-BR" sz="1600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779912" y="21328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3</a:t>
            </a:r>
            <a:endParaRPr lang="pt-BR" sz="1600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4211130" y="193831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4</a:t>
            </a:r>
            <a:endParaRPr lang="pt-BR" sz="1600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228184" y="249289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5</a:t>
            </a:r>
            <a:endParaRPr lang="pt-BR" sz="16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940152" y="39330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6</a:t>
            </a:r>
            <a:endParaRPr lang="pt-BR" sz="1600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3347864" y="486916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7</a:t>
            </a:r>
            <a:endParaRPr lang="pt-BR" sz="1600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2122898" y="431458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8</a:t>
            </a:r>
            <a:endParaRPr lang="pt-BR" sz="1600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323528" y="2915652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Estabelecer metas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395536" y="2420888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Análise de fenômeno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907704" y="177281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Análise de processo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092574" y="1412776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Estabelecer plano de ação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6608681" y="2348880"/>
            <a:ext cx="2351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Conduzir a execução</a:t>
            </a: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do plano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6014887" y="4293096"/>
            <a:ext cx="2467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Verificar o </a:t>
            </a:r>
            <a:r>
              <a:rPr lang="pt-BR" dirty="0" err="1" smtClean="0">
                <a:solidFill>
                  <a:schemeClr val="bg1">
                    <a:lumMod val="50000"/>
                  </a:schemeClr>
                </a:solidFill>
              </a:rPr>
              <a:t>atingimento</a:t>
            </a:r>
            <a:endParaRPr lang="pt-BR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da meta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328212" y="5301208"/>
            <a:ext cx="2339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Tomar ação corretiva</a:t>
            </a: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no insucesso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87723" y="4510861"/>
            <a:ext cx="2077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/>
              <a:t>Padronizar e treinar</a:t>
            </a:r>
          </a:p>
          <a:p>
            <a:pPr algn="ctr"/>
            <a:r>
              <a:rPr lang="pt-BR" b="1" dirty="0" smtClean="0"/>
              <a:t>no sucesso</a:t>
            </a:r>
            <a:endParaRPr lang="pt-BR" b="1" dirty="0"/>
          </a:p>
        </p:txBody>
      </p:sp>
      <p:pic>
        <p:nvPicPr>
          <p:cNvPr id="39" name="Imagem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43768" y="366936"/>
            <a:ext cx="8748712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803400" indent="-1803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3200" b="1" u="none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Padronização</a:t>
            </a:r>
            <a:endParaRPr lang="pt-BR" sz="3200" b="1" u="none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628800"/>
            <a:ext cx="1253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 smtClean="0">
                <a:solidFill>
                  <a:schemeClr val="accent3">
                    <a:lumMod val="75000"/>
                  </a:schemeClr>
                </a:solidFill>
              </a:rPr>
              <a:t>Padrão</a:t>
            </a:r>
            <a:endParaRPr lang="pt-BR" sz="2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9552" y="2132856"/>
            <a:ext cx="64223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Compromisso documentado, utilizado em comum</a:t>
            </a:r>
          </a:p>
          <a:p>
            <a:r>
              <a:rPr lang="pt-BR" sz="2400" dirty="0" smtClean="0"/>
              <a:t>e repetidas vezes pelas pessoas relacionadas com </a:t>
            </a:r>
          </a:p>
          <a:p>
            <a:r>
              <a:rPr lang="pt-BR" sz="2400" dirty="0" smtClean="0"/>
              <a:t>uma determinada função.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39552" y="3596823"/>
            <a:ext cx="3891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 smtClean="0">
                <a:solidFill>
                  <a:schemeClr val="accent3">
                    <a:lumMod val="75000"/>
                  </a:schemeClr>
                </a:solidFill>
              </a:rPr>
              <a:t>Sistema de padronização</a:t>
            </a:r>
            <a:endParaRPr lang="pt-BR" sz="2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9552" y="4028871"/>
            <a:ext cx="69059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Conjunto de atividades sistemáticas  para estabelecer,</a:t>
            </a:r>
          </a:p>
          <a:p>
            <a:r>
              <a:rPr lang="pt-BR" sz="2400" dirty="0" smtClean="0"/>
              <a:t>utilizar e avaliar padrões quanto ao seu cumprimento,</a:t>
            </a:r>
          </a:p>
          <a:p>
            <a:r>
              <a:rPr lang="pt-BR" sz="2400" dirty="0" smtClean="0"/>
              <a:t>visando a garantir a previsibilidade dos resultados.</a:t>
            </a:r>
          </a:p>
          <a:p>
            <a:endParaRPr lang="pt-BR" sz="2400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1520" y="1295400"/>
            <a:ext cx="8210550" cy="5105400"/>
          </a:xfrm>
          <a:noFill/>
          <a:ln algn="ctr">
            <a:miter lim="800000"/>
            <a:headEnd/>
            <a:tailEnd/>
          </a:ln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/>
          <a:p>
            <a:pPr marL="352425" indent="-352425" defTabSz="942975">
              <a:lnSpc>
                <a:spcPct val="120000"/>
              </a:lnSpc>
            </a:pPr>
            <a:r>
              <a:rPr lang="pt-BR" sz="2800" dirty="0" smtClean="0">
                <a:latin typeface="+mj-lt"/>
                <a:cs typeface="Times New Roman" pitchFamily="18" charset="0"/>
              </a:rPr>
              <a:t>POP – </a:t>
            </a:r>
            <a:r>
              <a:rPr lang="pt-BR" sz="2800" i="1" dirty="0" smtClean="0">
                <a:latin typeface="+mj-lt"/>
                <a:cs typeface="Times New Roman" pitchFamily="18" charset="0"/>
              </a:rPr>
              <a:t>Processo Operacional Padrão</a:t>
            </a:r>
            <a:endParaRPr lang="pt-BR" sz="2800" i="1" dirty="0">
              <a:latin typeface="+mj-lt"/>
              <a:cs typeface="Times New Roman" pitchFamily="18" charset="0"/>
            </a:endParaRPr>
          </a:p>
          <a:p>
            <a:pPr marL="766763" lvl="1" indent="-295275" defTabSz="942975">
              <a:lnSpc>
                <a:spcPct val="120000"/>
              </a:lnSpc>
            </a:pPr>
            <a:r>
              <a:rPr lang="pt-BR" sz="1800" dirty="0">
                <a:latin typeface="+mj-lt"/>
                <a:cs typeface="Times New Roman" pitchFamily="18" charset="0"/>
              </a:rPr>
              <a:t>Formatos, controles;</a:t>
            </a:r>
          </a:p>
          <a:p>
            <a:pPr marL="766763" lvl="1" indent="-295275" defTabSz="942975">
              <a:lnSpc>
                <a:spcPct val="120000"/>
              </a:lnSpc>
            </a:pPr>
            <a:r>
              <a:rPr lang="pt-BR" sz="1800" dirty="0">
                <a:latin typeface="+mj-lt"/>
                <a:cs typeface="Times New Roman" pitchFamily="18" charset="0"/>
              </a:rPr>
              <a:t>Garantia da qualidade;</a:t>
            </a:r>
          </a:p>
          <a:p>
            <a:pPr marL="766763" lvl="1" indent="-295275" defTabSz="942975">
              <a:lnSpc>
                <a:spcPct val="120000"/>
              </a:lnSpc>
            </a:pPr>
            <a:r>
              <a:rPr lang="pt-BR" sz="1800" dirty="0">
                <a:latin typeface="+mj-lt"/>
                <a:cs typeface="Times New Roman" pitchFamily="18" charset="0"/>
              </a:rPr>
              <a:t>Conteúdo:</a:t>
            </a:r>
          </a:p>
          <a:p>
            <a:pPr marL="1177925" lvl="2" indent="-234950" defTabSz="942975">
              <a:lnSpc>
                <a:spcPct val="120000"/>
              </a:lnSpc>
              <a:buFont typeface="Courier New" pitchFamily="49" charset="0"/>
              <a:buChar char="o"/>
            </a:pPr>
            <a:r>
              <a:rPr lang="pt-BR" sz="1600" dirty="0">
                <a:latin typeface="+mj-lt"/>
                <a:cs typeface="Times New Roman" pitchFamily="18" charset="0"/>
              </a:rPr>
              <a:t>Alinhamento do produto com o negócio;</a:t>
            </a:r>
          </a:p>
          <a:p>
            <a:pPr marL="1177925" lvl="2" indent="-234950" defTabSz="942975">
              <a:lnSpc>
                <a:spcPct val="120000"/>
              </a:lnSpc>
              <a:buFont typeface="Courier New" pitchFamily="49" charset="0"/>
              <a:buChar char="o"/>
            </a:pPr>
            <a:r>
              <a:rPr lang="pt-BR" sz="1600" dirty="0">
                <a:latin typeface="+mj-lt"/>
                <a:cs typeface="Times New Roman" pitchFamily="18" charset="0"/>
              </a:rPr>
              <a:t>resultados esperados;</a:t>
            </a:r>
          </a:p>
          <a:p>
            <a:pPr marL="1177925" lvl="2" indent="-234950" defTabSz="942975">
              <a:lnSpc>
                <a:spcPct val="120000"/>
              </a:lnSpc>
              <a:buFont typeface="Courier New" pitchFamily="49" charset="0"/>
              <a:buChar char="o"/>
            </a:pPr>
            <a:r>
              <a:rPr lang="pt-BR" sz="1600" dirty="0">
                <a:latin typeface="+mj-lt"/>
                <a:cs typeface="Times New Roman" pitchFamily="18" charset="0"/>
              </a:rPr>
              <a:t>recursos necessários;</a:t>
            </a:r>
          </a:p>
          <a:p>
            <a:pPr marL="1177925" lvl="2" indent="-234950" defTabSz="942975">
              <a:lnSpc>
                <a:spcPct val="120000"/>
              </a:lnSpc>
              <a:buFont typeface="Courier New" pitchFamily="49" charset="0"/>
              <a:buChar char="o"/>
            </a:pPr>
            <a:r>
              <a:rPr lang="pt-BR" sz="1600" dirty="0">
                <a:latin typeface="+mj-lt"/>
                <a:cs typeface="Times New Roman" pitchFamily="18" charset="0"/>
              </a:rPr>
              <a:t>previsibilidade (estabilidade de processo);</a:t>
            </a:r>
          </a:p>
          <a:p>
            <a:pPr marL="1177925" lvl="2" indent="-234950" defTabSz="942975">
              <a:lnSpc>
                <a:spcPct val="120000"/>
              </a:lnSpc>
              <a:buFont typeface="Courier New" pitchFamily="49" charset="0"/>
              <a:buChar char="o"/>
            </a:pPr>
            <a:r>
              <a:rPr lang="pt-BR" sz="1600" dirty="0">
                <a:latin typeface="+mj-lt"/>
                <a:cs typeface="Times New Roman" pitchFamily="18" charset="0"/>
              </a:rPr>
              <a:t>disposição x relato x tratamento de anomalia;</a:t>
            </a:r>
          </a:p>
          <a:p>
            <a:pPr marL="1177925" lvl="2" indent="-234950" defTabSz="942975">
              <a:lnSpc>
                <a:spcPct val="120000"/>
              </a:lnSpc>
              <a:buFont typeface="Courier New" pitchFamily="49" charset="0"/>
              <a:buChar char="o"/>
            </a:pPr>
            <a:r>
              <a:rPr lang="pt-BR" sz="1600" dirty="0">
                <a:latin typeface="+mj-lt"/>
                <a:cs typeface="Times New Roman" pitchFamily="18" charset="0"/>
              </a:rPr>
              <a:t>cuidados necessários;</a:t>
            </a:r>
          </a:p>
          <a:p>
            <a:pPr marL="1177925" lvl="2" indent="-234950" defTabSz="942975">
              <a:lnSpc>
                <a:spcPct val="120000"/>
              </a:lnSpc>
              <a:buFont typeface="Courier New" pitchFamily="49" charset="0"/>
              <a:buChar char="o"/>
            </a:pPr>
            <a:r>
              <a:rPr lang="pt-BR" sz="1600" dirty="0">
                <a:latin typeface="+mj-lt"/>
                <a:cs typeface="Times New Roman" pitchFamily="18" charset="0"/>
              </a:rPr>
              <a:t>aprovação, elaboração;</a:t>
            </a:r>
          </a:p>
          <a:p>
            <a:pPr marL="1177925" lvl="2" indent="-234950" defTabSz="942975">
              <a:lnSpc>
                <a:spcPct val="120000"/>
              </a:lnSpc>
              <a:buFont typeface="Courier New" pitchFamily="49" charset="0"/>
              <a:buChar char="o"/>
            </a:pPr>
            <a:r>
              <a:rPr lang="pt-BR" sz="1600" dirty="0">
                <a:latin typeface="+mj-lt"/>
                <a:cs typeface="Times New Roman" pitchFamily="18" charset="0"/>
              </a:rPr>
              <a:t>didática x clareza;</a:t>
            </a:r>
          </a:p>
          <a:p>
            <a:pPr marL="1177925" lvl="2" indent="-234950" defTabSz="942975">
              <a:lnSpc>
                <a:spcPct val="120000"/>
              </a:lnSpc>
              <a:buFont typeface="Courier New" pitchFamily="49" charset="0"/>
              <a:buChar char="o"/>
            </a:pPr>
            <a:r>
              <a:rPr lang="pt-BR" sz="1600" dirty="0">
                <a:latin typeface="+mj-lt"/>
                <a:cs typeface="Times New Roman" pitchFamily="18" charset="0"/>
              </a:rPr>
              <a:t>relação de distribuição</a:t>
            </a:r>
            <a:r>
              <a:rPr lang="pt-BR" sz="1500" dirty="0">
                <a:latin typeface="Arial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07504" y="332656"/>
            <a:ext cx="8748712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803400" indent="-1803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3200" b="1" u="none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Padronização</a:t>
            </a:r>
            <a:endParaRPr lang="pt-BR" sz="3200" b="1" u="none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79512" y="1196752"/>
            <a:ext cx="8210550" cy="5334000"/>
          </a:xfrm>
          <a:noFill/>
          <a:ln algn="ctr">
            <a:miter lim="800000"/>
            <a:headEnd/>
            <a:tailEnd/>
          </a:ln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  <a:normAutofit/>
          </a:bodyPr>
          <a:lstStyle/>
          <a:p>
            <a:pPr marL="352425" indent="-352425" defTabSz="942975">
              <a:lnSpc>
                <a:spcPct val="120000"/>
              </a:lnSpc>
            </a:pPr>
            <a:r>
              <a:rPr lang="pt-BR" sz="2800" dirty="0">
                <a:latin typeface="+mj-lt"/>
                <a:cs typeface="Times New Roman" pitchFamily="18" charset="0"/>
              </a:rPr>
              <a:t>Conceituação</a:t>
            </a:r>
          </a:p>
          <a:p>
            <a:pPr marL="766763" lvl="1" indent="-295275" defTabSz="942975">
              <a:lnSpc>
                <a:spcPct val="120000"/>
              </a:lnSpc>
              <a:buFont typeface="Courier New" pitchFamily="49" charset="0"/>
              <a:buChar char="o"/>
            </a:pPr>
            <a:r>
              <a:rPr lang="pt-BR" sz="1800" dirty="0">
                <a:latin typeface="+mj-lt"/>
                <a:cs typeface="Times New Roman" pitchFamily="18" charset="0"/>
              </a:rPr>
              <a:t>Problema</a:t>
            </a:r>
          </a:p>
          <a:p>
            <a:pPr marL="766763" lvl="1" indent="-295275" defTabSz="942975">
              <a:lnSpc>
                <a:spcPct val="120000"/>
              </a:lnSpc>
              <a:buFont typeface="Courier New" pitchFamily="49" charset="0"/>
              <a:buChar char="o"/>
            </a:pPr>
            <a:r>
              <a:rPr lang="pt-BR" sz="1800" dirty="0">
                <a:latin typeface="+mj-lt"/>
                <a:cs typeface="Times New Roman" pitchFamily="18" charset="0"/>
              </a:rPr>
              <a:t>Anomalia X Não Conformidade</a:t>
            </a:r>
          </a:p>
          <a:p>
            <a:pPr marL="766763" lvl="1" indent="-295275" defTabSz="942975">
              <a:lnSpc>
                <a:spcPct val="120000"/>
              </a:lnSpc>
              <a:buFont typeface="Courier New" pitchFamily="49" charset="0"/>
              <a:buChar char="o"/>
            </a:pPr>
            <a:r>
              <a:rPr lang="pt-BR" sz="1800" dirty="0">
                <a:latin typeface="+mj-lt"/>
                <a:cs typeface="Times New Roman" pitchFamily="18" charset="0"/>
              </a:rPr>
              <a:t>Anomalia Crônica e Especial</a:t>
            </a:r>
          </a:p>
          <a:p>
            <a:pPr marL="766763" lvl="1" indent="-295275" defTabSz="942975">
              <a:lnSpc>
                <a:spcPct val="120000"/>
              </a:lnSpc>
              <a:buFont typeface="Courier New" pitchFamily="49" charset="0"/>
              <a:buChar char="o"/>
            </a:pPr>
            <a:r>
              <a:rPr lang="pt-BR" sz="1800" dirty="0">
                <a:latin typeface="+mj-lt"/>
                <a:cs typeface="Times New Roman" pitchFamily="18" charset="0"/>
              </a:rPr>
              <a:t>Controle X Monitoramento</a:t>
            </a:r>
          </a:p>
          <a:p>
            <a:pPr marL="766763" lvl="1" indent="-295275" defTabSz="942975">
              <a:lnSpc>
                <a:spcPct val="120000"/>
              </a:lnSpc>
              <a:buFont typeface="Courier New" pitchFamily="49" charset="0"/>
              <a:buChar char="o"/>
            </a:pPr>
            <a:r>
              <a:rPr lang="pt-BR" sz="1800" dirty="0">
                <a:latin typeface="+mj-lt"/>
                <a:cs typeface="Times New Roman" pitchFamily="18" charset="0"/>
              </a:rPr>
              <a:t>Disposição X Ação Corretiva</a:t>
            </a:r>
          </a:p>
          <a:p>
            <a:pPr marL="766763" lvl="1" indent="-295275" defTabSz="942975">
              <a:lnSpc>
                <a:spcPct val="120000"/>
              </a:lnSpc>
              <a:buFont typeface="Courier New" pitchFamily="49" charset="0"/>
              <a:buChar char="o"/>
            </a:pPr>
            <a:r>
              <a:rPr lang="pt-BR" sz="1800" dirty="0">
                <a:latin typeface="+mj-lt"/>
                <a:cs typeface="Times New Roman" pitchFamily="18" charset="0"/>
              </a:rPr>
              <a:t>Ação Corretiva X Ação Preventiva</a:t>
            </a:r>
          </a:p>
          <a:p>
            <a:pPr marL="352425" indent="-352425" defTabSz="942975">
              <a:lnSpc>
                <a:spcPct val="120000"/>
              </a:lnSpc>
            </a:pPr>
            <a:r>
              <a:rPr lang="pt-BR" sz="2800" dirty="0">
                <a:latin typeface="+mj-lt"/>
                <a:cs typeface="Times New Roman" pitchFamily="18" charset="0"/>
              </a:rPr>
              <a:t>Controle do processo avançado </a:t>
            </a:r>
          </a:p>
          <a:p>
            <a:pPr marL="352425" indent="-352425" defTabSz="942975">
              <a:lnSpc>
                <a:spcPct val="120000"/>
              </a:lnSpc>
            </a:pPr>
            <a:r>
              <a:rPr lang="pt-BR" sz="2800" dirty="0">
                <a:latin typeface="+mj-lt"/>
                <a:cs typeface="Times New Roman" pitchFamily="18" charset="0"/>
              </a:rPr>
              <a:t>Validação das ações propostas: Matriz de Afinidade </a:t>
            </a:r>
          </a:p>
          <a:p>
            <a:pPr marL="352425" indent="-352425" defTabSz="942975">
              <a:lnSpc>
                <a:spcPct val="120000"/>
              </a:lnSpc>
            </a:pPr>
            <a:r>
              <a:rPr lang="pt-BR" sz="2800" dirty="0">
                <a:latin typeface="+mj-lt"/>
                <a:cs typeface="Times New Roman" pitchFamily="18" charset="0"/>
              </a:rPr>
              <a:t>Modelo Relatório de Anomalia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7504" y="332656"/>
            <a:ext cx="8748712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803400" indent="-1803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3200" b="1" u="none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Tratamento de anomalia</a:t>
            </a:r>
            <a:endParaRPr lang="pt-BR" sz="3200" b="1" u="none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0633" y="1524000"/>
            <a:ext cx="8210550" cy="1905000"/>
          </a:xfrm>
          <a:noFill/>
          <a:ln algn="ctr">
            <a:miter lim="800000"/>
            <a:headEnd/>
            <a:tailEnd/>
          </a:ln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  <a:normAutofit/>
          </a:bodyPr>
          <a:lstStyle/>
          <a:p>
            <a:pPr marL="352425" indent="-352425" defTabSz="942975">
              <a:lnSpc>
                <a:spcPct val="130000"/>
              </a:lnSpc>
              <a:buFontTx/>
              <a:buNone/>
            </a:pPr>
            <a:r>
              <a:rPr lang="pt-BR" b="1" i="1" dirty="0">
                <a:latin typeface="+mj-lt"/>
                <a:cs typeface="Times New Roman" pitchFamily="18" charset="0"/>
              </a:rPr>
              <a:t>Diagnóstico de Implementação </a:t>
            </a:r>
          </a:p>
          <a:p>
            <a:pPr marL="766763" lvl="1" indent="-295275" defTabSz="942975">
              <a:lnSpc>
                <a:spcPct val="120000"/>
              </a:lnSpc>
            </a:pPr>
            <a:r>
              <a:rPr lang="pt-BR" sz="2000" dirty="0">
                <a:latin typeface="+mj-lt"/>
                <a:cs typeface="Times New Roman" pitchFamily="18" charset="0"/>
              </a:rPr>
              <a:t>Matriz de Acompanhamento do GPR </a:t>
            </a:r>
          </a:p>
          <a:p>
            <a:pPr marL="766763" lvl="1" indent="-295275" defTabSz="942975">
              <a:lnSpc>
                <a:spcPct val="120000"/>
              </a:lnSpc>
            </a:pPr>
            <a:r>
              <a:rPr lang="pt-BR" sz="2000" dirty="0">
                <a:latin typeface="+mj-lt"/>
                <a:cs typeface="Times New Roman" pitchFamily="18" charset="0"/>
              </a:rPr>
              <a:t>Roteiro PDCA </a:t>
            </a:r>
          </a:p>
          <a:p>
            <a:pPr marL="766763" lvl="1" indent="-295275" defTabSz="942975">
              <a:lnSpc>
                <a:spcPct val="120000"/>
              </a:lnSpc>
            </a:pPr>
            <a:r>
              <a:rPr lang="pt-BR" sz="2000" dirty="0">
                <a:latin typeface="+mj-lt"/>
                <a:cs typeface="Times New Roman" pitchFamily="18" charset="0"/>
              </a:rPr>
              <a:t>Status UGB </a:t>
            </a:r>
          </a:p>
          <a:p>
            <a:pPr marL="766763" lvl="1" indent="-295275" defTabSz="942975">
              <a:lnSpc>
                <a:spcPct val="120000"/>
              </a:lnSpc>
            </a:pPr>
            <a:endParaRPr lang="pt-BR" dirty="0">
              <a:latin typeface="+mj-lt"/>
              <a:cs typeface="Times New Roman" pitchFamily="18" charset="0"/>
            </a:endParaRPr>
          </a:p>
          <a:p>
            <a:pPr marL="766763" lvl="1" indent="-295275" defTabSz="942975">
              <a:lnSpc>
                <a:spcPct val="120000"/>
              </a:lnSpc>
            </a:pPr>
            <a:endParaRPr lang="pt-BR" dirty="0">
              <a:latin typeface="+mj-lt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5496" y="260648"/>
            <a:ext cx="8748712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803400" indent="-1803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3200" b="1" u="none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Análise crítica dos resultados do projeto</a:t>
            </a:r>
            <a:endParaRPr lang="pt-BR" sz="3200" b="1" u="none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eta para a direita 7">
            <a:hlinkClick r:id="rId2" action="ppaction://hlinksldjump"/>
          </p:cNvPr>
          <p:cNvSpPr/>
          <p:nvPr/>
        </p:nvSpPr>
        <p:spPr>
          <a:xfrm>
            <a:off x="790200" y="5517232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59670" y="5229200"/>
            <a:ext cx="1248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 exemplo</a:t>
            </a:r>
            <a:endParaRPr lang="pt-BR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1520" y="3655242"/>
            <a:ext cx="6164701" cy="15019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2425" indent="-352425" defTabSz="942975">
              <a:lnSpc>
                <a:spcPct val="130000"/>
              </a:lnSpc>
              <a:buFontTx/>
              <a:buNone/>
            </a:pPr>
            <a:r>
              <a:rPr lang="pt-BR" sz="3200" b="1" i="1" dirty="0" smtClean="0">
                <a:latin typeface="+mj-lt"/>
                <a:cs typeface="Times New Roman" pitchFamily="18" charset="0"/>
              </a:rPr>
              <a:t>Acompanhamento dos Indicadores </a:t>
            </a:r>
          </a:p>
          <a:p>
            <a:pPr marL="766763" lvl="1" indent="-295275" defTabSz="942975">
              <a:lnSpc>
                <a:spcPct val="130000"/>
              </a:lnSpc>
              <a:buFont typeface="Arial" pitchFamily="34" charset="0"/>
              <a:buChar char="–"/>
            </a:pPr>
            <a:r>
              <a:rPr lang="pt-BR" sz="2000" dirty="0" smtClean="0">
                <a:latin typeface="+mj-lt"/>
                <a:cs typeface="Times New Roman" pitchFamily="18" charset="0"/>
              </a:rPr>
              <a:t>Relatório de 3 Gerações</a:t>
            </a:r>
          </a:p>
          <a:p>
            <a:endParaRPr lang="pt-BR" sz="2400" dirty="0">
              <a:latin typeface="+mj-lt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Relatório das 3 Gerações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03548" y="1239143"/>
            <a:ext cx="1590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 smtClean="0"/>
              <a:t>Definição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03548" y="2204864"/>
            <a:ext cx="83884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latin typeface="+mj-lt"/>
              </a:rPr>
              <a:t>Instrumento de análise de causas e tratamento de desvios, conhecido</a:t>
            </a:r>
          </a:p>
          <a:p>
            <a:r>
              <a:rPr lang="pt-BR" sz="2200" dirty="0" smtClean="0">
                <a:latin typeface="+mj-lt"/>
              </a:rPr>
              <a:t>como 3 gerações por tratar-se do passado (o que foi previsto), presente (realizado) e futuro (o que será feito em caso de anomalia). 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789040"/>
            <a:ext cx="76771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683568" y="3933056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Conclusão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r>
              <a:rPr lang="pt-BR" dirty="0" smtClean="0"/>
              <a:t>Foi apresentada uma breve introdução sobre metodologia PDCA. Espera-se que todos tenham compreendido as etapas do ciclo. </a:t>
            </a:r>
          </a:p>
          <a:p>
            <a:r>
              <a:rPr lang="pt-BR" dirty="0" smtClean="0"/>
              <a:t>Apesar do exemplo apresentado ser da </a:t>
            </a:r>
            <a:r>
              <a:rPr lang="pt-BR" dirty="0" smtClean="0"/>
              <a:t>Franqueadora Master House, </a:t>
            </a:r>
            <a:r>
              <a:rPr lang="pt-BR" dirty="0" smtClean="0"/>
              <a:t>é importante entender que o PDCA </a:t>
            </a:r>
            <a:r>
              <a:rPr lang="pt-BR" i="1" u="sng" dirty="0" smtClean="0"/>
              <a:t>pode e deve</a:t>
            </a:r>
            <a:r>
              <a:rPr lang="pt-BR" dirty="0" smtClean="0"/>
              <a:t> ser aplicado a </a:t>
            </a:r>
            <a:r>
              <a:rPr lang="pt-BR" i="1" dirty="0" smtClean="0"/>
              <a:t>qualquer</a:t>
            </a:r>
            <a:r>
              <a:rPr lang="pt-BR" dirty="0" smtClean="0"/>
              <a:t> problema.</a:t>
            </a:r>
            <a:endParaRPr lang="pt-BR" i="1" u="sng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Método para atingir resultados - PDCA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7890" name="Picture 2" descr="http://1.bp.blogspot.com/-EfNi961swzI/TVSh6vdMErI/AAAAAAAAADQ/U4UdMvz3oSU/s1600/pdca-plan-do-check-a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064389"/>
            <a:ext cx="4752528" cy="3236819"/>
          </a:xfrm>
          <a:prstGeom prst="rect">
            <a:avLst/>
          </a:prstGeom>
          <a:noFill/>
        </p:spPr>
      </p:pic>
      <p:sp>
        <p:nvSpPr>
          <p:cNvPr id="12" name="Losango 11"/>
          <p:cNvSpPr/>
          <p:nvPr/>
        </p:nvSpPr>
        <p:spPr>
          <a:xfrm>
            <a:off x="2411760" y="2924944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Losango 14"/>
          <p:cNvSpPr/>
          <p:nvPr/>
        </p:nvSpPr>
        <p:spPr>
          <a:xfrm>
            <a:off x="2699792" y="270892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Losango 15"/>
          <p:cNvSpPr/>
          <p:nvPr/>
        </p:nvSpPr>
        <p:spPr>
          <a:xfrm>
            <a:off x="3707904" y="213285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Losango 16"/>
          <p:cNvSpPr/>
          <p:nvPr/>
        </p:nvSpPr>
        <p:spPr>
          <a:xfrm>
            <a:off x="4139952" y="195283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Losango 17"/>
          <p:cNvSpPr/>
          <p:nvPr/>
        </p:nvSpPr>
        <p:spPr>
          <a:xfrm>
            <a:off x="6156176" y="249289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Losango 18"/>
          <p:cNvSpPr/>
          <p:nvPr/>
        </p:nvSpPr>
        <p:spPr>
          <a:xfrm>
            <a:off x="5868144" y="3933056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Losango 20"/>
          <p:cNvSpPr/>
          <p:nvPr/>
        </p:nvSpPr>
        <p:spPr>
          <a:xfrm>
            <a:off x="2051720" y="432910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Losango 21"/>
          <p:cNvSpPr/>
          <p:nvPr/>
        </p:nvSpPr>
        <p:spPr>
          <a:xfrm>
            <a:off x="3275856" y="4869160"/>
            <a:ext cx="432048" cy="324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2483768" y="292494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1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2771800" y="270892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2</a:t>
            </a:r>
            <a:endParaRPr lang="pt-BR" sz="1600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779912" y="21328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3</a:t>
            </a:r>
            <a:endParaRPr lang="pt-BR" sz="1600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4211130" y="193831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4</a:t>
            </a:r>
            <a:endParaRPr lang="pt-BR" sz="1600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228184" y="249289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5</a:t>
            </a:r>
            <a:endParaRPr lang="pt-BR" sz="16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940152" y="393305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6</a:t>
            </a:r>
            <a:endParaRPr lang="pt-BR" sz="1600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3347864" y="486916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7</a:t>
            </a:r>
            <a:endParaRPr lang="pt-BR" sz="1600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2122898" y="431458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8</a:t>
            </a:r>
            <a:endParaRPr lang="pt-BR" sz="1600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323528" y="2915652"/>
            <a:ext cx="1918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Estabelecer metas</a:t>
            </a:r>
            <a:endParaRPr lang="pt-BR" b="1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395536" y="2420888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Análise de fenômeno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907704" y="177281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Análise de processo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092574" y="1412776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Estabelecer plano de ação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6608680" y="2348880"/>
            <a:ext cx="2351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Conduzir a execução</a:t>
            </a: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do plano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6014886" y="4293096"/>
            <a:ext cx="2467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Verificar o </a:t>
            </a:r>
            <a:r>
              <a:rPr lang="pt-BR" dirty="0" err="1" smtClean="0">
                <a:solidFill>
                  <a:schemeClr val="bg1">
                    <a:lumMod val="50000"/>
                  </a:schemeClr>
                </a:solidFill>
              </a:rPr>
              <a:t>atingimento</a:t>
            </a:r>
            <a:endParaRPr lang="pt-BR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da meta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328212" y="5301208"/>
            <a:ext cx="2339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Tomar ação corretiva</a:t>
            </a: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no insucesso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21198" y="4510861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Padronizar e treinar</a:t>
            </a:r>
          </a:p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no sucesso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ChangeArrowheads="1"/>
          </p:cNvSpPr>
          <p:nvPr/>
        </p:nvSpPr>
        <p:spPr bwMode="auto">
          <a:xfrm>
            <a:off x="395536" y="1340768"/>
            <a:ext cx="7921625" cy="1368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36000" rIns="252000" bIns="36000"/>
          <a:lstStyle/>
          <a:p>
            <a:pPr marL="285750"/>
            <a:r>
              <a:rPr lang="pt-BR" sz="2200" dirty="0" smtClean="0"/>
              <a:t>Meta é </a:t>
            </a:r>
            <a:r>
              <a:rPr lang="pt-BR" sz="2200" dirty="0"/>
              <a:t>a definição de um objetivo a ser alcançado, determinando-se um valor e um prazo para se chegar </a:t>
            </a:r>
            <a:r>
              <a:rPr lang="pt-BR" sz="2200" dirty="0" smtClean="0"/>
              <a:t>ao</a:t>
            </a:r>
          </a:p>
          <a:p>
            <a:pPr marL="285750"/>
            <a:r>
              <a:rPr lang="pt-BR" sz="2200" dirty="0" smtClean="0"/>
              <a:t>mesmo</a:t>
            </a:r>
            <a:endParaRPr lang="pt-BR" sz="2200" dirty="0"/>
          </a:p>
        </p:txBody>
      </p:sp>
      <p:sp>
        <p:nvSpPr>
          <p:cNvPr id="717827" name="Text Box 3"/>
          <p:cNvSpPr txBox="1">
            <a:spLocks noChangeArrowheads="1"/>
          </p:cNvSpPr>
          <p:nvPr/>
        </p:nvSpPr>
        <p:spPr bwMode="auto">
          <a:xfrm>
            <a:off x="756965" y="2947988"/>
            <a:ext cx="5111750" cy="504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400" dirty="0"/>
              <a:t>Componentes da meta:</a:t>
            </a:r>
          </a:p>
        </p:txBody>
      </p:sp>
      <p:sp>
        <p:nvSpPr>
          <p:cNvPr id="717828" name="Rectangle 4"/>
          <p:cNvSpPr>
            <a:spLocks noChangeArrowheads="1"/>
          </p:cNvSpPr>
          <p:nvPr/>
        </p:nvSpPr>
        <p:spPr bwMode="auto">
          <a:xfrm>
            <a:off x="250825" y="3360738"/>
            <a:ext cx="5041900" cy="3024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36000" rIns="252000" bIns="36000"/>
          <a:lstStyle/>
          <a:p>
            <a:endParaRPr lang="pt-BR"/>
          </a:p>
        </p:txBody>
      </p:sp>
      <p:sp>
        <p:nvSpPr>
          <p:cNvPr id="717829" name="Text Box 5"/>
          <p:cNvSpPr txBox="1">
            <a:spLocks noChangeArrowheads="1"/>
          </p:cNvSpPr>
          <p:nvPr/>
        </p:nvSpPr>
        <p:spPr bwMode="auto">
          <a:xfrm>
            <a:off x="411734" y="3466307"/>
            <a:ext cx="1855787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5600" indent="-355600" algn="l">
              <a:lnSpc>
                <a:spcPct val="115000"/>
              </a:lnSpc>
              <a:spcBef>
                <a:spcPct val="0"/>
              </a:spcBef>
              <a:spcAft>
                <a:spcPct val="20000"/>
              </a:spcAft>
              <a:buClr>
                <a:srgbClr val="003300"/>
              </a:buClr>
              <a:tabLst>
                <a:tab pos="1598613" algn="l"/>
              </a:tabLst>
            </a:pPr>
            <a:r>
              <a:rPr lang="pt-BR" sz="2200" b="1" dirty="0">
                <a:solidFill>
                  <a:srgbClr val="333399"/>
                </a:solidFill>
              </a:rPr>
              <a:t>Objetivo</a:t>
            </a:r>
          </a:p>
        </p:txBody>
      </p:sp>
      <p:sp>
        <p:nvSpPr>
          <p:cNvPr id="717830" name="Text Box 6"/>
          <p:cNvSpPr txBox="1">
            <a:spLocks noChangeArrowheads="1"/>
          </p:cNvSpPr>
          <p:nvPr/>
        </p:nvSpPr>
        <p:spPr bwMode="auto">
          <a:xfrm>
            <a:off x="2029396" y="3466307"/>
            <a:ext cx="1855788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5600" indent="-355600" algn="l">
              <a:lnSpc>
                <a:spcPct val="115000"/>
              </a:lnSpc>
              <a:spcBef>
                <a:spcPct val="0"/>
              </a:spcBef>
              <a:spcAft>
                <a:spcPct val="20000"/>
              </a:spcAft>
              <a:buClr>
                <a:srgbClr val="003300"/>
              </a:buClr>
              <a:tabLst>
                <a:tab pos="1598613" algn="l"/>
              </a:tabLst>
            </a:pPr>
            <a:r>
              <a:rPr lang="pt-BR" sz="2200" b="1" dirty="0">
                <a:solidFill>
                  <a:srgbClr val="CC6600"/>
                </a:solidFill>
              </a:rPr>
              <a:t>Valor</a:t>
            </a:r>
          </a:p>
        </p:txBody>
      </p:sp>
      <p:sp>
        <p:nvSpPr>
          <p:cNvPr id="717831" name="Text Box 7"/>
          <p:cNvSpPr txBox="1">
            <a:spLocks noChangeArrowheads="1"/>
          </p:cNvSpPr>
          <p:nvPr/>
        </p:nvSpPr>
        <p:spPr bwMode="auto">
          <a:xfrm>
            <a:off x="3220815" y="3466307"/>
            <a:ext cx="1855788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5600" indent="-355600" algn="l">
              <a:lnSpc>
                <a:spcPct val="115000"/>
              </a:lnSpc>
              <a:spcBef>
                <a:spcPct val="0"/>
              </a:spcBef>
              <a:spcAft>
                <a:spcPct val="20000"/>
              </a:spcAft>
              <a:buClr>
                <a:srgbClr val="003300"/>
              </a:buClr>
              <a:tabLst>
                <a:tab pos="1598613" algn="l"/>
              </a:tabLst>
            </a:pPr>
            <a:r>
              <a:rPr lang="pt-BR" sz="2200" b="1" dirty="0">
                <a:solidFill>
                  <a:srgbClr val="00B050"/>
                </a:solidFill>
              </a:rPr>
              <a:t>Prazo</a:t>
            </a:r>
          </a:p>
        </p:txBody>
      </p:sp>
      <p:sp>
        <p:nvSpPr>
          <p:cNvPr id="717832" name="Rectangle 8"/>
          <p:cNvSpPr>
            <a:spLocks noChangeArrowheads="1"/>
          </p:cNvSpPr>
          <p:nvPr/>
        </p:nvSpPr>
        <p:spPr bwMode="auto">
          <a:xfrm>
            <a:off x="336178" y="4868863"/>
            <a:ext cx="7345363" cy="6477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145000"/>
              </a:lnSpc>
              <a:spcBef>
                <a:spcPct val="0"/>
              </a:spcBef>
              <a:spcAft>
                <a:spcPct val="20000"/>
              </a:spcAft>
              <a:buClr>
                <a:srgbClr val="003300"/>
              </a:buClr>
              <a:tabLst>
                <a:tab pos="1598613" algn="l"/>
              </a:tabLst>
            </a:pPr>
            <a:r>
              <a:rPr lang="pt-BR" b="1" dirty="0" smtClean="0">
                <a:solidFill>
                  <a:srgbClr val="333399"/>
                </a:solidFill>
              </a:rPr>
              <a:t>Emagrecer </a:t>
            </a:r>
            <a:r>
              <a:rPr lang="pt-BR" sz="2200" b="1" dirty="0" smtClean="0">
                <a:solidFill>
                  <a:srgbClr val="CC6600"/>
                </a:solidFill>
              </a:rPr>
              <a:t>10kg</a:t>
            </a:r>
            <a:r>
              <a:rPr lang="pt-BR" dirty="0" smtClean="0"/>
              <a:t>  </a:t>
            </a:r>
            <a:r>
              <a:rPr lang="pt-BR" b="1" dirty="0">
                <a:solidFill>
                  <a:srgbClr val="00B050"/>
                </a:solidFill>
              </a:rPr>
              <a:t>até dezembro de </a:t>
            </a:r>
            <a:r>
              <a:rPr lang="pt-BR" b="1" dirty="0" smtClean="0">
                <a:solidFill>
                  <a:srgbClr val="00B050"/>
                </a:solidFill>
              </a:rPr>
              <a:t>2015</a:t>
            </a:r>
            <a:r>
              <a:rPr lang="pt-BR" b="1" dirty="0" smtClean="0"/>
              <a:t>.</a:t>
            </a:r>
            <a:endParaRPr lang="pt-BR" b="1" dirty="0"/>
          </a:p>
        </p:txBody>
      </p:sp>
      <p:sp>
        <p:nvSpPr>
          <p:cNvPr id="717833" name="Rectangle 9"/>
          <p:cNvSpPr>
            <a:spLocks noChangeArrowheads="1"/>
          </p:cNvSpPr>
          <p:nvPr/>
        </p:nvSpPr>
        <p:spPr bwMode="auto">
          <a:xfrm>
            <a:off x="323528" y="4653136"/>
            <a:ext cx="1944687" cy="3600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b="1" dirty="0"/>
              <a:t>Exemplo:</a:t>
            </a:r>
          </a:p>
        </p:txBody>
      </p:sp>
      <p:sp>
        <p:nvSpPr>
          <p:cNvPr id="71783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O que é Meta?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17835" name="Text Box 11"/>
          <p:cNvSpPr txBox="1">
            <a:spLocks noChangeArrowheads="1"/>
          </p:cNvSpPr>
          <p:nvPr/>
        </p:nvSpPr>
        <p:spPr bwMode="auto">
          <a:xfrm>
            <a:off x="1402780" y="3429000"/>
            <a:ext cx="7207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36000" rIns="252000" bIns="36000">
            <a:spAutoFit/>
          </a:bodyPr>
          <a:lstStyle/>
          <a:p>
            <a:pPr marL="285750" algn="just">
              <a:spcBef>
                <a:spcPct val="50000"/>
              </a:spcBef>
            </a:pPr>
            <a:r>
              <a:rPr lang="pt-BR" sz="3200" b="1" baseline="-25000" dirty="0">
                <a:latin typeface="Tahoma" pitchFamily="34" charset="0"/>
              </a:rPr>
              <a:t>+</a:t>
            </a:r>
          </a:p>
        </p:txBody>
      </p:sp>
      <p:sp>
        <p:nvSpPr>
          <p:cNvPr id="717836" name="Text Box 12"/>
          <p:cNvSpPr txBox="1">
            <a:spLocks noChangeArrowheads="1"/>
          </p:cNvSpPr>
          <p:nvPr/>
        </p:nvSpPr>
        <p:spPr bwMode="auto">
          <a:xfrm>
            <a:off x="2673921" y="3429000"/>
            <a:ext cx="7207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36000" rIns="252000" bIns="36000">
            <a:spAutoFit/>
          </a:bodyPr>
          <a:lstStyle/>
          <a:p>
            <a:pPr marL="285750" algn="just">
              <a:spcBef>
                <a:spcPct val="50000"/>
              </a:spcBef>
            </a:pPr>
            <a:r>
              <a:rPr lang="pt-BR" sz="3200" b="1" baseline="-25000" dirty="0">
                <a:latin typeface="Tahoma" pitchFamily="34" charset="0"/>
              </a:rPr>
              <a:t>+</a:t>
            </a:r>
          </a:p>
        </p:txBody>
      </p:sp>
      <p:sp>
        <p:nvSpPr>
          <p:cNvPr id="717837" name="Rectangle 13"/>
          <p:cNvSpPr>
            <a:spLocks noChangeArrowheads="1"/>
          </p:cNvSpPr>
          <p:nvPr/>
        </p:nvSpPr>
        <p:spPr bwMode="auto">
          <a:xfrm>
            <a:off x="35496" y="2781300"/>
            <a:ext cx="4537075" cy="1368425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0" tIns="36000" rIns="252000" bIns="36000" anchor="ctr">
            <a:spAutoFit/>
          </a:bodyPr>
          <a:lstStyle/>
          <a:p>
            <a:endParaRPr lang="pt-BR"/>
          </a:p>
        </p:txBody>
      </p:sp>
      <p:pic>
        <p:nvPicPr>
          <p:cNvPr id="41986" name="Picture 2" descr="http://3.bp.blogspot.com/_c2XV7N2-48s/SXpZnOLC0jI/AAAAAAAAALw/-rbMYHx9Bf4/s320/Gor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821444"/>
            <a:ext cx="2376264" cy="2108934"/>
          </a:xfrm>
          <a:prstGeom prst="rect">
            <a:avLst/>
          </a:prstGeom>
          <a:noFill/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467544" y="1484784"/>
            <a:ext cx="4824536" cy="6480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5538" name="Rectangle 2"/>
          <p:cNvSpPr>
            <a:spLocks noChangeArrowheads="1"/>
          </p:cNvSpPr>
          <p:nvPr/>
        </p:nvSpPr>
        <p:spPr bwMode="auto">
          <a:xfrm>
            <a:off x="107504" y="1412776"/>
            <a:ext cx="7273925" cy="8636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381000" indent="-381000">
              <a:lnSpc>
                <a:spcPct val="105000"/>
              </a:lnSpc>
              <a:spcBef>
                <a:spcPct val="0"/>
              </a:spcBef>
              <a:spcAft>
                <a:spcPct val="20000"/>
              </a:spcAft>
              <a:buClr>
                <a:srgbClr val="003300"/>
              </a:buClr>
              <a:tabLst>
                <a:tab pos="1598613" algn="l"/>
              </a:tabLst>
            </a:pPr>
            <a:r>
              <a:rPr lang="pt-BR" sz="2800" dirty="0" smtClean="0">
                <a:solidFill>
                  <a:schemeClr val="bg1"/>
                </a:solidFill>
              </a:rPr>
              <a:t>	</a:t>
            </a:r>
            <a:r>
              <a:rPr lang="pt-BR" sz="2800" b="1" dirty="0" smtClean="0">
                <a:solidFill>
                  <a:schemeClr val="bg1"/>
                </a:solidFill>
              </a:rPr>
              <a:t>Exemplo na Franqueadora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705541" name="Text Box 5"/>
          <p:cNvSpPr txBox="1">
            <a:spLocks noChangeArrowheads="1"/>
          </p:cNvSpPr>
          <p:nvPr/>
        </p:nvSpPr>
        <p:spPr bwMode="auto">
          <a:xfrm>
            <a:off x="467544" y="4293096"/>
            <a:ext cx="6048375" cy="193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2200" b="1" dirty="0"/>
              <a:t>Meta: </a:t>
            </a: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</a:rPr>
              <a:t>Aumentar a produção da Franqueadora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pt-BR" sz="2200" b="1" dirty="0">
                <a:solidFill>
                  <a:srgbClr val="CC6600"/>
                </a:solidFill>
              </a:rPr>
              <a:t>em </a:t>
            </a:r>
            <a:r>
              <a:rPr lang="pt-BR" sz="2200" b="1" dirty="0" smtClean="0">
                <a:solidFill>
                  <a:srgbClr val="CC6600"/>
                </a:solidFill>
              </a:rPr>
              <a:t>10%, </a:t>
            </a:r>
            <a:r>
              <a:rPr lang="pt-BR" sz="2200" b="1" dirty="0">
                <a:solidFill>
                  <a:srgbClr val="CC6600"/>
                </a:solidFill>
              </a:rPr>
              <a:t>saindo de </a:t>
            </a:r>
            <a:r>
              <a:rPr lang="pt-BR" sz="2200" b="1" dirty="0" smtClean="0">
                <a:solidFill>
                  <a:srgbClr val="CC6600"/>
                </a:solidFill>
              </a:rPr>
              <a:t>R$ 1.570 MM para R$ 1.727 MM, </a:t>
            </a:r>
            <a:r>
              <a:rPr lang="pt-BR" sz="2400" b="1" dirty="0" smtClean="0">
                <a:solidFill>
                  <a:srgbClr val="00B050"/>
                </a:solidFill>
              </a:rPr>
              <a:t>até dezembro de 2015</a:t>
            </a:r>
            <a:r>
              <a:rPr lang="pt-BR" sz="2200" b="1" dirty="0" smtClean="0"/>
              <a:t>.</a:t>
            </a:r>
            <a:endParaRPr lang="pt-BR" sz="2200" b="1" dirty="0"/>
          </a:p>
        </p:txBody>
      </p:sp>
      <p:sp>
        <p:nvSpPr>
          <p:cNvPr id="6" name="Título 33"/>
          <p:cNvSpPr txBox="1">
            <a:spLocks/>
          </p:cNvSpPr>
          <p:nvPr/>
        </p:nvSpPr>
        <p:spPr>
          <a:xfrm>
            <a:off x="457200" y="346646"/>
            <a:ext cx="8229600" cy="70609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ahoma" pitchFamily="34" charset="0"/>
                <a:ea typeface="ヒラギノ角ゴ Pro W3" pitchFamily="-111" charset="-128"/>
                <a:cs typeface="Tahoma" pitchFamily="34" charset="0"/>
              </a:rPr>
              <a:t>Definição do valor da meta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68562" y="2952410"/>
            <a:ext cx="5111750" cy="64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285750">
              <a:buClr>
                <a:schemeClr val="bg2"/>
              </a:buClr>
              <a:buSzPct val="75000"/>
            </a:pPr>
            <a:r>
              <a:rPr lang="pt-BR" sz="2400" b="1" dirty="0"/>
              <a:t>Meta: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Objetivo</a:t>
            </a:r>
            <a:r>
              <a:rPr lang="pt-BR" sz="2400" dirty="0"/>
              <a:t> + </a:t>
            </a:r>
            <a:r>
              <a:rPr lang="pt-BR" sz="2200" b="1" dirty="0">
                <a:solidFill>
                  <a:srgbClr val="CC6600"/>
                </a:solidFill>
              </a:rPr>
              <a:t>Valor</a:t>
            </a:r>
            <a:r>
              <a:rPr lang="pt-BR" sz="2400" dirty="0"/>
              <a:t> + </a:t>
            </a:r>
            <a:r>
              <a:rPr lang="pt-BR" sz="2400" b="1" dirty="0">
                <a:solidFill>
                  <a:srgbClr val="00B050"/>
                </a:solidFill>
              </a:rPr>
              <a:t>Prazo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555838" y="3079298"/>
            <a:ext cx="4032325" cy="349702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 lIns="0" tIns="36000" rIns="252000" bIns="36000" anchor="ctr">
            <a:spAutoFit/>
          </a:bodyPr>
          <a:lstStyle/>
          <a:p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tângulo 48"/>
          <p:cNvSpPr/>
          <p:nvPr/>
        </p:nvSpPr>
        <p:spPr>
          <a:xfrm>
            <a:off x="3059832" y="1844824"/>
            <a:ext cx="2160000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>
            <a:off x="251520" y="1844824"/>
            <a:ext cx="2160000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Retângulo 44"/>
          <p:cNvSpPr/>
          <p:nvPr/>
        </p:nvSpPr>
        <p:spPr>
          <a:xfrm>
            <a:off x="323528" y="4249688"/>
            <a:ext cx="216024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Método para atingir resultados - PDCA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4" name="Espaço Reservado para Conteúdo 43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7890" name="Picture 2" descr="http://1.bp.blogspot.com/-EfNi961swzI/TVSh6vdMErI/AAAAAAAAADQ/U4UdMvz3oSU/s1600/pdca-plan-do-check-a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741061"/>
            <a:ext cx="4752528" cy="3236819"/>
          </a:xfrm>
          <a:prstGeom prst="rect">
            <a:avLst/>
          </a:prstGeom>
          <a:noFill/>
        </p:spPr>
      </p:pic>
      <p:sp>
        <p:nvSpPr>
          <p:cNvPr id="39" name="Elipse 38"/>
          <p:cNvSpPr/>
          <p:nvPr/>
        </p:nvSpPr>
        <p:spPr>
          <a:xfrm>
            <a:off x="1835696" y="2809528"/>
            <a:ext cx="3412570" cy="864096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267744" y="3025552"/>
            <a:ext cx="2508635" cy="46166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Estabelecer metas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323528" y="1844824"/>
            <a:ext cx="221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Metas Estratégicas</a:t>
            </a:r>
            <a:endParaRPr lang="pt-BR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3347864" y="1844824"/>
            <a:ext cx="1595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Metas Próprias</a:t>
            </a:r>
            <a:endParaRPr lang="pt-BR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251520" y="4249688"/>
            <a:ext cx="229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Problemas Crônicos</a:t>
            </a:r>
            <a:endParaRPr lang="pt-BR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827584" y="836712"/>
            <a:ext cx="3300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 smtClean="0">
                <a:solidFill>
                  <a:schemeClr val="bg1">
                    <a:lumMod val="50000"/>
                  </a:schemeClr>
                </a:solidFill>
              </a:rPr>
              <a:t>Origem das metas</a:t>
            </a:r>
            <a:endParaRPr lang="pt-BR" sz="28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5" name="Conector de seta reta 54"/>
          <p:cNvCxnSpPr>
            <a:stCxn id="39" idx="3"/>
            <a:endCxn id="45" idx="0"/>
          </p:cNvCxnSpPr>
          <p:nvPr/>
        </p:nvCxnSpPr>
        <p:spPr>
          <a:xfrm rot="5400000">
            <a:off x="1518248" y="3432480"/>
            <a:ext cx="702608" cy="93180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>
            <a:stCxn id="39" idx="1"/>
            <a:endCxn id="40" idx="2"/>
          </p:cNvCxnSpPr>
          <p:nvPr/>
        </p:nvCxnSpPr>
        <p:spPr>
          <a:xfrm flipH="1" flipV="1">
            <a:off x="1432903" y="2214156"/>
            <a:ext cx="902552" cy="721916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>
            <a:stCxn id="39" idx="0"/>
            <a:endCxn id="42" idx="2"/>
          </p:cNvCxnSpPr>
          <p:nvPr/>
        </p:nvCxnSpPr>
        <p:spPr>
          <a:xfrm rot="5400000" flipH="1" flipV="1">
            <a:off x="3546128" y="2210009"/>
            <a:ext cx="595372" cy="603666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62" name="Picture 2" descr="http://2.bp.blogspot.com/-AR0Cv49sI2s/TVWBO6l53oI/AAAAAAAAAW4/2-WGrM1piPI/s1600/pensament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725144"/>
            <a:ext cx="2016224" cy="1404156"/>
          </a:xfrm>
          <a:prstGeom prst="rect">
            <a:avLst/>
          </a:prstGeom>
          <a:noFill/>
        </p:spPr>
      </p:pic>
      <p:sp>
        <p:nvSpPr>
          <p:cNvPr id="60" name="CaixaDeTexto 59"/>
          <p:cNvSpPr txBox="1"/>
          <p:nvPr/>
        </p:nvSpPr>
        <p:spPr>
          <a:xfrm>
            <a:off x="1386230" y="5086925"/>
            <a:ext cx="1529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Um meio:</a:t>
            </a:r>
          </a:p>
          <a:p>
            <a:r>
              <a:rPr lang="pt-BR" dirty="0" smtClean="0"/>
              <a:t>Benchmarking</a:t>
            </a:r>
            <a:endParaRPr lang="pt-BR" dirty="0"/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8" name="Picture 6"/>
          <p:cNvPicPr>
            <a:picLocks noChangeAspect="1" noChangeArrowheads="1"/>
          </p:cNvPicPr>
          <p:nvPr/>
        </p:nvPicPr>
        <p:blipFill rotWithShape="1">
          <a:blip r:embed="rId2" cstate="print"/>
          <a:srcRect b="6952"/>
          <a:stretch/>
        </p:blipFill>
        <p:spPr bwMode="auto">
          <a:xfrm>
            <a:off x="1259631" y="2041684"/>
            <a:ext cx="6956449" cy="389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Exemplo - Produção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 rot="10800000">
            <a:off x="767189" y="3404787"/>
            <a:ext cx="492443" cy="212513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pt-BR" sz="2000" b="1" dirty="0" smtClean="0"/>
              <a:t>Produção – R$ MM</a:t>
            </a:r>
            <a:endParaRPr lang="pt-BR" sz="2000" b="1" dirty="0"/>
          </a:p>
        </p:txBody>
      </p:sp>
      <p:grpSp>
        <p:nvGrpSpPr>
          <p:cNvPr id="20" name="Grupo 19"/>
          <p:cNvGrpSpPr/>
          <p:nvPr/>
        </p:nvGrpSpPr>
        <p:grpSpPr>
          <a:xfrm>
            <a:off x="4364773" y="2041684"/>
            <a:ext cx="855299" cy="523220"/>
            <a:chOff x="5076056" y="2420888"/>
            <a:chExt cx="855299" cy="523220"/>
          </a:xfrm>
        </p:grpSpPr>
        <p:sp>
          <p:nvSpPr>
            <p:cNvPr id="15" name="Texto explicativo retangular com cantos arredondados 14"/>
            <p:cNvSpPr/>
            <p:nvPr/>
          </p:nvSpPr>
          <p:spPr>
            <a:xfrm>
              <a:off x="5148064" y="2420888"/>
              <a:ext cx="705678" cy="504056"/>
            </a:xfrm>
            <a:prstGeom prst="wedgeRoundRectCallout">
              <a:avLst>
                <a:gd name="adj1" fmla="val -79408"/>
                <a:gd name="adj2" fmla="val 180271"/>
                <a:gd name="adj3" fmla="val 16667"/>
              </a:avLst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5076056" y="2420888"/>
              <a:ext cx="8552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400" b="1" dirty="0" smtClean="0">
                  <a:solidFill>
                    <a:schemeClr val="bg1"/>
                  </a:solidFill>
                </a:rPr>
                <a:t>PASSAR </a:t>
              </a:r>
            </a:p>
            <a:p>
              <a:pPr algn="ctr"/>
              <a:r>
                <a:rPr lang="pt-BR" sz="1400" b="1" dirty="0" smtClean="0">
                  <a:solidFill>
                    <a:schemeClr val="bg1"/>
                  </a:solidFill>
                </a:rPr>
                <a:t>A RÉGUA</a:t>
              </a:r>
              <a:endParaRPr lang="pt-BR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1763688" y="1124744"/>
            <a:ext cx="2114618" cy="1080120"/>
            <a:chOff x="1593286" y="1484784"/>
            <a:chExt cx="2114618" cy="1080120"/>
          </a:xfrm>
        </p:grpSpPr>
        <p:sp>
          <p:nvSpPr>
            <p:cNvPr id="14" name="Texto explicativo retangular com cantos arredondados 13"/>
            <p:cNvSpPr/>
            <p:nvPr/>
          </p:nvSpPr>
          <p:spPr>
            <a:xfrm>
              <a:off x="1619672" y="1484784"/>
              <a:ext cx="2088232" cy="1080120"/>
            </a:xfrm>
            <a:prstGeom prst="wedgeRoundRectCallout">
              <a:avLst>
                <a:gd name="adj1" fmla="val -35227"/>
                <a:gd name="adj2" fmla="val 161266"/>
                <a:gd name="adj3" fmla="val 16667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1593286" y="1484784"/>
              <a:ext cx="2114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400" b="1" dirty="0" smtClean="0"/>
                <a:t>LACUNA/OPORTUNIDADE</a:t>
              </a:r>
            </a:p>
            <a:p>
              <a:pPr algn="ctr"/>
              <a:r>
                <a:rPr lang="pt-BR" sz="1400" b="1" dirty="0" smtClean="0"/>
                <a:t>DE AUMENTO</a:t>
              </a:r>
              <a:endParaRPr lang="pt-BR" sz="1400" b="1" dirty="0"/>
            </a:p>
          </p:txBody>
        </p:sp>
        <p:pic>
          <p:nvPicPr>
            <p:cNvPr id="44" name="Imagem 43" descr="pdca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39752" y="1988840"/>
              <a:ext cx="504056" cy="533707"/>
            </a:xfrm>
            <a:prstGeom prst="rect">
              <a:avLst/>
            </a:prstGeom>
          </p:spPr>
        </p:pic>
      </p:grpSp>
      <p:grpSp>
        <p:nvGrpSpPr>
          <p:cNvPr id="21" name="Grupo 20"/>
          <p:cNvGrpSpPr/>
          <p:nvPr/>
        </p:nvGrpSpPr>
        <p:grpSpPr>
          <a:xfrm>
            <a:off x="5652120" y="980728"/>
            <a:ext cx="1657762" cy="1152128"/>
            <a:chOff x="6444208" y="1484784"/>
            <a:chExt cx="1657762" cy="1152128"/>
          </a:xfrm>
        </p:grpSpPr>
        <p:sp>
          <p:nvSpPr>
            <p:cNvPr id="16" name="Texto explicativo retangular com cantos arredondados 15"/>
            <p:cNvSpPr/>
            <p:nvPr/>
          </p:nvSpPr>
          <p:spPr>
            <a:xfrm>
              <a:off x="6444208" y="1484784"/>
              <a:ext cx="1656184" cy="1152128"/>
            </a:xfrm>
            <a:prstGeom prst="wedgeRoundRectCallout">
              <a:avLst>
                <a:gd name="adj1" fmla="val 51826"/>
                <a:gd name="adj2" fmla="val 93492"/>
                <a:gd name="adj3" fmla="val 16667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53" name="Imagem 52" descr="SDCA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20272" y="2060904"/>
              <a:ext cx="504000" cy="504000"/>
            </a:xfrm>
            <a:prstGeom prst="rect">
              <a:avLst/>
            </a:prstGeom>
          </p:spPr>
        </p:pic>
        <p:sp>
          <p:nvSpPr>
            <p:cNvPr id="55" name="CaixaDeTexto 54"/>
            <p:cNvSpPr txBox="1"/>
            <p:nvPr/>
          </p:nvSpPr>
          <p:spPr>
            <a:xfrm>
              <a:off x="6444208" y="1537628"/>
              <a:ext cx="16577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400" b="1" dirty="0" smtClean="0"/>
                <a:t>PADRONIZAR  PARA</a:t>
              </a:r>
            </a:p>
            <a:p>
              <a:pPr algn="ctr"/>
              <a:r>
                <a:rPr lang="pt-BR" sz="1400" b="1" dirty="0" smtClean="0"/>
                <a:t>MANTER</a:t>
              </a:r>
              <a:endParaRPr lang="pt-BR" sz="1400" b="1" dirty="0"/>
            </a:p>
          </p:txBody>
        </p:sp>
      </p:grpSp>
      <p:sp>
        <p:nvSpPr>
          <p:cNvPr id="22" name="CaixaDeTexto 21"/>
          <p:cNvSpPr txBox="1"/>
          <p:nvPr/>
        </p:nvSpPr>
        <p:spPr>
          <a:xfrm>
            <a:off x="4409853" y="2924944"/>
            <a:ext cx="1026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Média: 1.440</a:t>
            </a:r>
            <a:endParaRPr lang="pt-BR" sz="1200" b="1" dirty="0"/>
          </a:p>
        </p:txBody>
      </p:sp>
      <p:grpSp>
        <p:nvGrpSpPr>
          <p:cNvPr id="25" name="Grupo 24"/>
          <p:cNvGrpSpPr/>
          <p:nvPr/>
        </p:nvGrpSpPr>
        <p:grpSpPr>
          <a:xfrm>
            <a:off x="467544" y="836712"/>
            <a:ext cx="1152128" cy="369332"/>
            <a:chOff x="251520" y="908720"/>
            <a:chExt cx="1152128" cy="369332"/>
          </a:xfrm>
        </p:grpSpPr>
        <p:sp>
          <p:nvSpPr>
            <p:cNvPr id="23" name="CaixaDeTexto 22"/>
            <p:cNvSpPr txBox="1"/>
            <p:nvPr/>
          </p:nvSpPr>
          <p:spPr>
            <a:xfrm>
              <a:off x="251520" y="908720"/>
              <a:ext cx="9364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Melhor:</a:t>
              </a:r>
              <a:endParaRPr lang="pt-BR" dirty="0"/>
            </a:p>
          </p:txBody>
        </p:sp>
        <p:sp>
          <p:nvSpPr>
            <p:cNvPr id="24" name="Seta para cima 23"/>
            <p:cNvSpPr/>
            <p:nvPr/>
          </p:nvSpPr>
          <p:spPr>
            <a:xfrm>
              <a:off x="1187624" y="980728"/>
              <a:ext cx="216024" cy="216024"/>
            </a:xfrm>
            <a:prstGeom prst="up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26" name="Imagem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31260"/>
            <a:ext cx="1015047" cy="626740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920521"/>
            <a:ext cx="61817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10500</TotalTime>
  <Words>2180</Words>
  <Application>Microsoft Office PowerPoint</Application>
  <PresentationFormat>Apresentação na tela (4:3)</PresentationFormat>
  <Paragraphs>549</Paragraphs>
  <Slides>47</Slides>
  <Notes>6</Notes>
  <HiddenSlides>3</HiddenSlides>
  <MMClips>0</MMClips>
  <ScaleCrop>false</ScaleCrop>
  <HeadingPairs>
    <vt:vector size="6" baseType="variant">
      <vt:variant>
        <vt:lpstr>Fontes usadas</vt:lpstr>
      </vt:variant>
      <vt:variant>
        <vt:i4>12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47</vt:i4>
      </vt:variant>
    </vt:vector>
  </HeadingPairs>
  <TitlesOfParts>
    <vt:vector size="61" baseType="lpstr">
      <vt:lpstr>ＭＳ Ｐゴシック</vt:lpstr>
      <vt:lpstr>Arial</vt:lpstr>
      <vt:lpstr>Calibri</vt:lpstr>
      <vt:lpstr>Courier New</vt:lpstr>
      <vt:lpstr>Franklin Gothic Book</vt:lpstr>
      <vt:lpstr>Franklin Gothic Medium</vt:lpstr>
      <vt:lpstr>Tahoma</vt:lpstr>
      <vt:lpstr>Times</vt:lpstr>
      <vt:lpstr>Times New Roman</vt:lpstr>
      <vt:lpstr>Tunga</vt:lpstr>
      <vt:lpstr>Wingdings</vt:lpstr>
      <vt:lpstr>ヒラギノ角ゴ Pro W3</vt:lpstr>
      <vt:lpstr>2_Diseño personalizado</vt:lpstr>
      <vt:lpstr>Ângulos</vt:lpstr>
      <vt:lpstr>Apresentação do PowerPoint</vt:lpstr>
      <vt:lpstr>Agenda</vt:lpstr>
      <vt:lpstr>O que é Método?</vt:lpstr>
      <vt:lpstr>Método para atingir resultados - PDCA</vt:lpstr>
      <vt:lpstr>Método para atingir resultados - PDCA</vt:lpstr>
      <vt:lpstr>O que é Meta?</vt:lpstr>
      <vt:lpstr>Apresentação do PowerPoint</vt:lpstr>
      <vt:lpstr>Método para atingir resultados - PDCA</vt:lpstr>
      <vt:lpstr>Exemplo - Produção</vt:lpstr>
      <vt:lpstr>Definição do valor da meta</vt:lpstr>
      <vt:lpstr>Construção do gráfico sequencial</vt:lpstr>
      <vt:lpstr>Método para atingir resultados - PDCA</vt:lpstr>
      <vt:lpstr>Análise de fenômeno</vt:lpstr>
      <vt:lpstr>Análise de fenômeno – Exemplo</vt:lpstr>
      <vt:lpstr>Pareto</vt:lpstr>
      <vt:lpstr>Priorização</vt:lpstr>
      <vt:lpstr>Diagrama de Árvore</vt:lpstr>
      <vt:lpstr>Apresentação do PowerPoint</vt:lpstr>
      <vt:lpstr>Apresentação do PowerPoint</vt:lpstr>
      <vt:lpstr>Método para atingir resultados - PDCA</vt:lpstr>
      <vt:lpstr>Testes dos Porquês</vt:lpstr>
      <vt:lpstr>O que é o desdobrar do problema?</vt:lpstr>
      <vt:lpstr>Apresentação do PowerPoint</vt:lpstr>
      <vt:lpstr>Apresentação do PowerPoint</vt:lpstr>
      <vt:lpstr>Apresentação do PowerPoint</vt:lpstr>
      <vt:lpstr>Método para atingir resultados - PDCA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Método para atingir resultados - PDCA</vt:lpstr>
      <vt:lpstr>Apresentação do PowerPoint</vt:lpstr>
      <vt:lpstr>Método para atingir resultados - PDCA</vt:lpstr>
      <vt:lpstr>Apresentação do PowerPoint</vt:lpstr>
      <vt:lpstr>Apresentação do PowerPoint</vt:lpstr>
      <vt:lpstr>Método para atingir resultados - PDCA</vt:lpstr>
      <vt:lpstr>Apresentação do PowerPoint</vt:lpstr>
      <vt:lpstr>Método para atingir resultados - PDCA</vt:lpstr>
      <vt:lpstr>Apresentação do PowerPoint</vt:lpstr>
      <vt:lpstr>Apresentação do PowerPoint</vt:lpstr>
      <vt:lpstr>Apresentação do PowerPoint</vt:lpstr>
      <vt:lpstr>Apresentação do PowerPoint</vt:lpstr>
      <vt:lpstr>Relatório das 3 Gerações</vt:lpstr>
      <vt:lpstr>Conclusão</vt:lpstr>
    </vt:vector>
  </TitlesOfParts>
  <Company>Banco Santander Brasil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Master House</dc:creator>
  <cp:lastModifiedBy>Allan Gustavo Comploier</cp:lastModifiedBy>
  <cp:revision>1141</cp:revision>
  <dcterms:created xsi:type="dcterms:W3CDTF">2010-09-21T13:32:29Z</dcterms:created>
  <dcterms:modified xsi:type="dcterms:W3CDTF">2015-03-05T21:00:44Z</dcterms:modified>
  <cp:contentStatus/>
</cp:coreProperties>
</file>